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25"/>
  </p:notesMasterIdLst>
  <p:sldIdLst>
    <p:sldId id="256" r:id="rId2"/>
    <p:sldId id="257" r:id="rId3"/>
    <p:sldId id="263" r:id="rId4"/>
    <p:sldId id="259" r:id="rId5"/>
    <p:sldId id="261" r:id="rId6"/>
    <p:sldId id="262" r:id="rId7"/>
    <p:sldId id="289" r:id="rId8"/>
    <p:sldId id="290" r:id="rId9"/>
    <p:sldId id="264" r:id="rId10"/>
    <p:sldId id="265" r:id="rId11"/>
    <p:sldId id="279" r:id="rId12"/>
    <p:sldId id="266" r:id="rId13"/>
    <p:sldId id="267" r:id="rId14"/>
    <p:sldId id="281" r:id="rId15"/>
    <p:sldId id="288" r:id="rId16"/>
    <p:sldId id="287" r:id="rId17"/>
    <p:sldId id="273" r:id="rId18"/>
    <p:sldId id="274" r:id="rId19"/>
    <p:sldId id="282" r:id="rId20"/>
    <p:sldId id="283" r:id="rId21"/>
    <p:sldId id="275" r:id="rId22"/>
    <p:sldId id="285" r:id="rId23"/>
    <p:sldId id="28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7"/>
  </p:normalViewPr>
  <p:slideViewPr>
    <p:cSldViewPr snapToGrid="0">
      <p:cViewPr varScale="1">
        <p:scale>
          <a:sx n="96" d="100"/>
          <a:sy n="96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D3C24-4A87-4C7A-97C4-5CEAD2C666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947432-DD9D-4E86-8B70-D8B17F0630FF}">
      <dgm:prSet/>
      <dgm:spPr/>
      <dgm:t>
        <a:bodyPr/>
        <a:lstStyle/>
        <a:p>
          <a:r>
            <a:rPr lang="fr-FR"/>
            <a:t>Introduction du projet </a:t>
          </a:r>
          <a:endParaRPr lang="en-US"/>
        </a:p>
      </dgm:t>
    </dgm:pt>
    <dgm:pt modelId="{E935A293-3982-4174-850E-8A2F443A2957}" type="parTrans" cxnId="{C5C7BFFB-8461-412F-ACCA-95C2F5484FF5}">
      <dgm:prSet/>
      <dgm:spPr/>
      <dgm:t>
        <a:bodyPr/>
        <a:lstStyle/>
        <a:p>
          <a:endParaRPr lang="en-US"/>
        </a:p>
      </dgm:t>
    </dgm:pt>
    <dgm:pt modelId="{3B88ECDB-9F87-4570-A8F9-3323CBE7E137}" type="sibTrans" cxnId="{C5C7BFFB-8461-412F-ACCA-95C2F5484FF5}">
      <dgm:prSet/>
      <dgm:spPr/>
      <dgm:t>
        <a:bodyPr/>
        <a:lstStyle/>
        <a:p>
          <a:endParaRPr lang="en-US"/>
        </a:p>
      </dgm:t>
    </dgm:pt>
    <dgm:pt modelId="{94E7DC66-92DB-4082-B87F-469345ECFB5C}">
      <dgm:prSet/>
      <dgm:spPr/>
      <dgm:t>
        <a:bodyPr/>
        <a:lstStyle/>
        <a:p>
          <a:r>
            <a:rPr lang="fr-FR"/>
            <a:t>Analyse exploratoire</a:t>
          </a:r>
          <a:endParaRPr lang="en-US"/>
        </a:p>
      </dgm:t>
    </dgm:pt>
    <dgm:pt modelId="{BC24A821-9DAA-40B6-9426-E1FD0B6C91DF}" type="parTrans" cxnId="{FD5BF3E2-0AD3-45E8-8783-5E8102835DDB}">
      <dgm:prSet/>
      <dgm:spPr/>
      <dgm:t>
        <a:bodyPr/>
        <a:lstStyle/>
        <a:p>
          <a:endParaRPr lang="en-US"/>
        </a:p>
      </dgm:t>
    </dgm:pt>
    <dgm:pt modelId="{1EED9489-1F2D-4503-9DD7-0BA36781FB33}" type="sibTrans" cxnId="{FD5BF3E2-0AD3-45E8-8783-5E8102835DDB}">
      <dgm:prSet/>
      <dgm:spPr/>
      <dgm:t>
        <a:bodyPr/>
        <a:lstStyle/>
        <a:p>
          <a:endParaRPr lang="en-US"/>
        </a:p>
      </dgm:t>
    </dgm:pt>
    <dgm:pt modelId="{68D7FC8A-A11A-4FCA-85FE-9DA7709C132E}">
      <dgm:prSet/>
      <dgm:spPr/>
      <dgm:t>
        <a:bodyPr/>
        <a:lstStyle/>
        <a:p>
          <a:r>
            <a:rPr lang="fr-FR"/>
            <a:t>Modélisation des différents essaies et modèle final sélectionné</a:t>
          </a:r>
          <a:endParaRPr lang="en-US"/>
        </a:p>
      </dgm:t>
    </dgm:pt>
    <dgm:pt modelId="{ACA0C2D1-0C24-44AB-A8EB-9A3EE02FFBB6}" type="parTrans" cxnId="{8109F1EF-A9E0-4C9E-97F3-09B9E85C7CD1}">
      <dgm:prSet/>
      <dgm:spPr/>
      <dgm:t>
        <a:bodyPr/>
        <a:lstStyle/>
        <a:p>
          <a:endParaRPr lang="en-US"/>
        </a:p>
      </dgm:t>
    </dgm:pt>
    <dgm:pt modelId="{89F6A5D7-D67B-45C2-A2F6-E182A65A5BA3}" type="sibTrans" cxnId="{8109F1EF-A9E0-4C9E-97F3-09B9E85C7CD1}">
      <dgm:prSet/>
      <dgm:spPr/>
      <dgm:t>
        <a:bodyPr/>
        <a:lstStyle/>
        <a:p>
          <a:endParaRPr lang="en-US"/>
        </a:p>
      </dgm:t>
    </dgm:pt>
    <dgm:pt modelId="{25C11405-A082-4E06-9086-530B69D6B5C9}">
      <dgm:prSet/>
      <dgm:spPr/>
      <dgm:t>
        <a:bodyPr/>
        <a:lstStyle/>
        <a:p>
          <a:r>
            <a:rPr lang="fr-FR" dirty="0"/>
            <a:t>Contrat de maintenance </a:t>
          </a:r>
          <a:endParaRPr lang="en-US" dirty="0"/>
        </a:p>
      </dgm:t>
    </dgm:pt>
    <dgm:pt modelId="{08B60F11-4CD1-46D3-BA3F-2B2716A6E158}" type="parTrans" cxnId="{95001384-A421-47DB-BD10-F6A2F44388F4}">
      <dgm:prSet/>
      <dgm:spPr/>
      <dgm:t>
        <a:bodyPr/>
        <a:lstStyle/>
        <a:p>
          <a:endParaRPr lang="en-US"/>
        </a:p>
      </dgm:t>
    </dgm:pt>
    <dgm:pt modelId="{6DB1B2A1-2E15-4581-88D8-CD141CB7F450}" type="sibTrans" cxnId="{95001384-A421-47DB-BD10-F6A2F44388F4}">
      <dgm:prSet/>
      <dgm:spPr/>
      <dgm:t>
        <a:bodyPr/>
        <a:lstStyle/>
        <a:p>
          <a:endParaRPr lang="en-US"/>
        </a:p>
      </dgm:t>
    </dgm:pt>
    <dgm:pt modelId="{350D815E-D26C-41F1-85B3-4747D4F332BF}">
      <dgm:prSet/>
      <dgm:spPr/>
      <dgm:t>
        <a:bodyPr/>
        <a:lstStyle/>
        <a:p>
          <a:r>
            <a:rPr lang="fr-FR"/>
            <a:t>Conclusion  </a:t>
          </a:r>
          <a:endParaRPr lang="en-US"/>
        </a:p>
      </dgm:t>
    </dgm:pt>
    <dgm:pt modelId="{C579C6F9-2AC7-478D-BB27-BE9642667CED}" type="parTrans" cxnId="{C8EBE165-5A41-4A0D-AAC2-90B973A814BF}">
      <dgm:prSet/>
      <dgm:spPr/>
      <dgm:t>
        <a:bodyPr/>
        <a:lstStyle/>
        <a:p>
          <a:endParaRPr lang="en-US"/>
        </a:p>
      </dgm:t>
    </dgm:pt>
    <dgm:pt modelId="{9722DE32-30D6-40FC-9368-1800374B3F32}" type="sibTrans" cxnId="{C8EBE165-5A41-4A0D-AAC2-90B973A814BF}">
      <dgm:prSet/>
      <dgm:spPr/>
      <dgm:t>
        <a:bodyPr/>
        <a:lstStyle/>
        <a:p>
          <a:endParaRPr lang="en-US"/>
        </a:p>
      </dgm:t>
    </dgm:pt>
    <dgm:pt modelId="{2545EEB7-9039-4238-8F76-5FA20C5FEF79}" type="pres">
      <dgm:prSet presAssocID="{F57D3C24-4A87-4C7A-97C4-5CEAD2C6667B}" presName="root" presStyleCnt="0">
        <dgm:presLayoutVars>
          <dgm:dir/>
          <dgm:resizeHandles val="exact"/>
        </dgm:presLayoutVars>
      </dgm:prSet>
      <dgm:spPr/>
    </dgm:pt>
    <dgm:pt modelId="{8D663DC2-09B3-4E28-8EC5-E3741640D32E}" type="pres">
      <dgm:prSet presAssocID="{9B947432-DD9D-4E86-8B70-D8B17F0630FF}" presName="compNode" presStyleCnt="0"/>
      <dgm:spPr/>
    </dgm:pt>
    <dgm:pt modelId="{71B6F635-7C18-47BB-B5DD-684C3EAE3506}" type="pres">
      <dgm:prSet presAssocID="{9B947432-DD9D-4E86-8B70-D8B17F0630FF}" presName="bgRect" presStyleLbl="bgShp" presStyleIdx="0" presStyleCnt="5"/>
      <dgm:spPr/>
    </dgm:pt>
    <dgm:pt modelId="{606926D7-7DDD-4C73-AB70-0E7A1441C2BE}" type="pres">
      <dgm:prSet presAssocID="{9B947432-DD9D-4E86-8B70-D8B17F0630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43D0629-5C38-4EEA-8BCD-20A0EE97536B}" type="pres">
      <dgm:prSet presAssocID="{9B947432-DD9D-4E86-8B70-D8B17F0630FF}" presName="spaceRect" presStyleCnt="0"/>
      <dgm:spPr/>
    </dgm:pt>
    <dgm:pt modelId="{E891536A-CFAD-407B-9FA5-BC5A1B223E2C}" type="pres">
      <dgm:prSet presAssocID="{9B947432-DD9D-4E86-8B70-D8B17F0630FF}" presName="parTx" presStyleLbl="revTx" presStyleIdx="0" presStyleCnt="5">
        <dgm:presLayoutVars>
          <dgm:chMax val="0"/>
          <dgm:chPref val="0"/>
        </dgm:presLayoutVars>
      </dgm:prSet>
      <dgm:spPr/>
    </dgm:pt>
    <dgm:pt modelId="{3361B764-A727-4FFD-9DE7-1D5CE7DA031F}" type="pres">
      <dgm:prSet presAssocID="{3B88ECDB-9F87-4570-A8F9-3323CBE7E137}" presName="sibTrans" presStyleCnt="0"/>
      <dgm:spPr/>
    </dgm:pt>
    <dgm:pt modelId="{F824D459-4614-40D1-8697-BB96A0DDA4FA}" type="pres">
      <dgm:prSet presAssocID="{94E7DC66-92DB-4082-B87F-469345ECFB5C}" presName="compNode" presStyleCnt="0"/>
      <dgm:spPr/>
    </dgm:pt>
    <dgm:pt modelId="{9D6401A1-8279-4CE0-BDEF-0539BE228194}" type="pres">
      <dgm:prSet presAssocID="{94E7DC66-92DB-4082-B87F-469345ECFB5C}" presName="bgRect" presStyleLbl="bgShp" presStyleIdx="1" presStyleCnt="5"/>
      <dgm:spPr/>
    </dgm:pt>
    <dgm:pt modelId="{68B27BBD-C9F7-4981-87EB-962B642F3684}" type="pres">
      <dgm:prSet presAssocID="{94E7DC66-92DB-4082-B87F-469345ECFB5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EFA0F22-00F9-4837-B749-6FA5045CCB94}" type="pres">
      <dgm:prSet presAssocID="{94E7DC66-92DB-4082-B87F-469345ECFB5C}" presName="spaceRect" presStyleCnt="0"/>
      <dgm:spPr/>
    </dgm:pt>
    <dgm:pt modelId="{2BCED044-BA6F-4BFA-BC1F-8D928B283AF0}" type="pres">
      <dgm:prSet presAssocID="{94E7DC66-92DB-4082-B87F-469345ECFB5C}" presName="parTx" presStyleLbl="revTx" presStyleIdx="1" presStyleCnt="5">
        <dgm:presLayoutVars>
          <dgm:chMax val="0"/>
          <dgm:chPref val="0"/>
        </dgm:presLayoutVars>
      </dgm:prSet>
      <dgm:spPr/>
    </dgm:pt>
    <dgm:pt modelId="{5EA2B667-8A7C-42EE-BEBD-D2ED6E150701}" type="pres">
      <dgm:prSet presAssocID="{1EED9489-1F2D-4503-9DD7-0BA36781FB33}" presName="sibTrans" presStyleCnt="0"/>
      <dgm:spPr/>
    </dgm:pt>
    <dgm:pt modelId="{358AEEA8-687D-4876-8701-096FB233C37F}" type="pres">
      <dgm:prSet presAssocID="{68D7FC8A-A11A-4FCA-85FE-9DA7709C132E}" presName="compNode" presStyleCnt="0"/>
      <dgm:spPr/>
    </dgm:pt>
    <dgm:pt modelId="{2D0B7C7C-922A-4FEB-A5C6-147F423609E9}" type="pres">
      <dgm:prSet presAssocID="{68D7FC8A-A11A-4FCA-85FE-9DA7709C132E}" presName="bgRect" presStyleLbl="bgShp" presStyleIdx="2" presStyleCnt="5"/>
      <dgm:spPr/>
    </dgm:pt>
    <dgm:pt modelId="{5BE1773D-B03C-4106-B1B6-D92FC8F4BA3F}" type="pres">
      <dgm:prSet presAssocID="{68D7FC8A-A11A-4FCA-85FE-9DA7709C132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32162D8-D195-423F-A18B-B8A2AF9F1A5D}" type="pres">
      <dgm:prSet presAssocID="{68D7FC8A-A11A-4FCA-85FE-9DA7709C132E}" presName="spaceRect" presStyleCnt="0"/>
      <dgm:spPr/>
    </dgm:pt>
    <dgm:pt modelId="{83DA1855-5FD1-4673-AC3D-89CF44207F0C}" type="pres">
      <dgm:prSet presAssocID="{68D7FC8A-A11A-4FCA-85FE-9DA7709C132E}" presName="parTx" presStyleLbl="revTx" presStyleIdx="2" presStyleCnt="5">
        <dgm:presLayoutVars>
          <dgm:chMax val="0"/>
          <dgm:chPref val="0"/>
        </dgm:presLayoutVars>
      </dgm:prSet>
      <dgm:spPr/>
    </dgm:pt>
    <dgm:pt modelId="{5D847596-6319-41ED-A348-CC2292C11B08}" type="pres">
      <dgm:prSet presAssocID="{89F6A5D7-D67B-45C2-A2F6-E182A65A5BA3}" presName="sibTrans" presStyleCnt="0"/>
      <dgm:spPr/>
    </dgm:pt>
    <dgm:pt modelId="{261BA6B4-AA7C-4F70-B4DD-2E3BC2EF5B7C}" type="pres">
      <dgm:prSet presAssocID="{25C11405-A082-4E06-9086-530B69D6B5C9}" presName="compNode" presStyleCnt="0"/>
      <dgm:spPr/>
    </dgm:pt>
    <dgm:pt modelId="{E3CA12C6-B645-418E-BD74-EEE9751AF513}" type="pres">
      <dgm:prSet presAssocID="{25C11405-A082-4E06-9086-530B69D6B5C9}" presName="bgRect" presStyleLbl="bgShp" presStyleIdx="3" presStyleCnt="5"/>
      <dgm:spPr/>
    </dgm:pt>
    <dgm:pt modelId="{FEB50606-9E46-4037-8C70-7ECACCE6C8E7}" type="pres">
      <dgm:prSet presAssocID="{25C11405-A082-4E06-9086-530B69D6B5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83AA192-1914-4A38-99E0-FCB496D6FB98}" type="pres">
      <dgm:prSet presAssocID="{25C11405-A082-4E06-9086-530B69D6B5C9}" presName="spaceRect" presStyleCnt="0"/>
      <dgm:spPr/>
    </dgm:pt>
    <dgm:pt modelId="{944C05F1-8E5D-4DEB-86BE-92F723116F2B}" type="pres">
      <dgm:prSet presAssocID="{25C11405-A082-4E06-9086-530B69D6B5C9}" presName="parTx" presStyleLbl="revTx" presStyleIdx="3" presStyleCnt="5">
        <dgm:presLayoutVars>
          <dgm:chMax val="0"/>
          <dgm:chPref val="0"/>
        </dgm:presLayoutVars>
      </dgm:prSet>
      <dgm:spPr/>
    </dgm:pt>
    <dgm:pt modelId="{86A8756B-23C8-4789-812E-9EA7E72E4273}" type="pres">
      <dgm:prSet presAssocID="{6DB1B2A1-2E15-4581-88D8-CD141CB7F450}" presName="sibTrans" presStyleCnt="0"/>
      <dgm:spPr/>
    </dgm:pt>
    <dgm:pt modelId="{CCF4860F-33A7-43D0-90F8-D0DF46900D8B}" type="pres">
      <dgm:prSet presAssocID="{350D815E-D26C-41F1-85B3-4747D4F332BF}" presName="compNode" presStyleCnt="0"/>
      <dgm:spPr/>
    </dgm:pt>
    <dgm:pt modelId="{473134AF-71AF-4EBB-BF65-08FEF4047232}" type="pres">
      <dgm:prSet presAssocID="{350D815E-D26C-41F1-85B3-4747D4F332BF}" presName="bgRect" presStyleLbl="bgShp" presStyleIdx="4" presStyleCnt="5"/>
      <dgm:spPr/>
    </dgm:pt>
    <dgm:pt modelId="{16880899-59D1-479D-B288-6228B8763F26}" type="pres">
      <dgm:prSet presAssocID="{350D815E-D26C-41F1-85B3-4747D4F332B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2A455BD9-2894-4340-82EA-E838F3B901B3}" type="pres">
      <dgm:prSet presAssocID="{350D815E-D26C-41F1-85B3-4747D4F332BF}" presName="spaceRect" presStyleCnt="0"/>
      <dgm:spPr/>
    </dgm:pt>
    <dgm:pt modelId="{D156A87D-8286-4FB8-B917-656102792764}" type="pres">
      <dgm:prSet presAssocID="{350D815E-D26C-41F1-85B3-4747D4F332B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30FE29-FE29-42E0-8F52-FABE6D991B60}" type="presOf" srcId="{94E7DC66-92DB-4082-B87F-469345ECFB5C}" destId="{2BCED044-BA6F-4BFA-BC1F-8D928B283AF0}" srcOrd="0" destOrd="0" presId="urn:microsoft.com/office/officeart/2018/2/layout/IconVerticalSolidList"/>
    <dgm:cxn modelId="{F6E9D551-9EFB-4F8F-ABE2-4567FDFED74C}" type="presOf" srcId="{9B947432-DD9D-4E86-8B70-D8B17F0630FF}" destId="{E891536A-CFAD-407B-9FA5-BC5A1B223E2C}" srcOrd="0" destOrd="0" presId="urn:microsoft.com/office/officeart/2018/2/layout/IconVerticalSolidList"/>
    <dgm:cxn modelId="{C8EBE165-5A41-4A0D-AAC2-90B973A814BF}" srcId="{F57D3C24-4A87-4C7A-97C4-5CEAD2C6667B}" destId="{350D815E-D26C-41F1-85B3-4747D4F332BF}" srcOrd="4" destOrd="0" parTransId="{C579C6F9-2AC7-478D-BB27-BE9642667CED}" sibTransId="{9722DE32-30D6-40FC-9368-1800374B3F32}"/>
    <dgm:cxn modelId="{4E97EB66-4FE4-4DF6-97BD-D2CFAB5628D6}" type="presOf" srcId="{25C11405-A082-4E06-9086-530B69D6B5C9}" destId="{944C05F1-8E5D-4DEB-86BE-92F723116F2B}" srcOrd="0" destOrd="0" presId="urn:microsoft.com/office/officeart/2018/2/layout/IconVerticalSolidList"/>
    <dgm:cxn modelId="{95001384-A421-47DB-BD10-F6A2F44388F4}" srcId="{F57D3C24-4A87-4C7A-97C4-5CEAD2C6667B}" destId="{25C11405-A082-4E06-9086-530B69D6B5C9}" srcOrd="3" destOrd="0" parTransId="{08B60F11-4CD1-46D3-BA3F-2B2716A6E158}" sibTransId="{6DB1B2A1-2E15-4581-88D8-CD141CB7F450}"/>
    <dgm:cxn modelId="{CD294B85-C4A2-48AE-B928-30C96F458577}" type="presOf" srcId="{F57D3C24-4A87-4C7A-97C4-5CEAD2C6667B}" destId="{2545EEB7-9039-4238-8F76-5FA20C5FEF79}" srcOrd="0" destOrd="0" presId="urn:microsoft.com/office/officeart/2018/2/layout/IconVerticalSolidList"/>
    <dgm:cxn modelId="{9447F98B-41CB-4C78-9BE2-3B79E06EEDFD}" type="presOf" srcId="{68D7FC8A-A11A-4FCA-85FE-9DA7709C132E}" destId="{83DA1855-5FD1-4673-AC3D-89CF44207F0C}" srcOrd="0" destOrd="0" presId="urn:microsoft.com/office/officeart/2018/2/layout/IconVerticalSolidList"/>
    <dgm:cxn modelId="{36BEF7D4-E5F1-428D-B656-F98F1BC257E2}" type="presOf" srcId="{350D815E-D26C-41F1-85B3-4747D4F332BF}" destId="{D156A87D-8286-4FB8-B917-656102792764}" srcOrd="0" destOrd="0" presId="urn:microsoft.com/office/officeart/2018/2/layout/IconVerticalSolidList"/>
    <dgm:cxn modelId="{FD5BF3E2-0AD3-45E8-8783-5E8102835DDB}" srcId="{F57D3C24-4A87-4C7A-97C4-5CEAD2C6667B}" destId="{94E7DC66-92DB-4082-B87F-469345ECFB5C}" srcOrd="1" destOrd="0" parTransId="{BC24A821-9DAA-40B6-9426-E1FD0B6C91DF}" sibTransId="{1EED9489-1F2D-4503-9DD7-0BA36781FB33}"/>
    <dgm:cxn modelId="{8109F1EF-A9E0-4C9E-97F3-09B9E85C7CD1}" srcId="{F57D3C24-4A87-4C7A-97C4-5CEAD2C6667B}" destId="{68D7FC8A-A11A-4FCA-85FE-9DA7709C132E}" srcOrd="2" destOrd="0" parTransId="{ACA0C2D1-0C24-44AB-A8EB-9A3EE02FFBB6}" sibTransId="{89F6A5D7-D67B-45C2-A2F6-E182A65A5BA3}"/>
    <dgm:cxn modelId="{C5C7BFFB-8461-412F-ACCA-95C2F5484FF5}" srcId="{F57D3C24-4A87-4C7A-97C4-5CEAD2C6667B}" destId="{9B947432-DD9D-4E86-8B70-D8B17F0630FF}" srcOrd="0" destOrd="0" parTransId="{E935A293-3982-4174-850E-8A2F443A2957}" sibTransId="{3B88ECDB-9F87-4570-A8F9-3323CBE7E137}"/>
    <dgm:cxn modelId="{C3DE48BA-57B2-47F6-901D-12B66D0AC892}" type="presParOf" srcId="{2545EEB7-9039-4238-8F76-5FA20C5FEF79}" destId="{8D663DC2-09B3-4E28-8EC5-E3741640D32E}" srcOrd="0" destOrd="0" presId="urn:microsoft.com/office/officeart/2018/2/layout/IconVerticalSolidList"/>
    <dgm:cxn modelId="{61D6520C-D9DF-485B-93A5-31F1E5897A80}" type="presParOf" srcId="{8D663DC2-09B3-4E28-8EC5-E3741640D32E}" destId="{71B6F635-7C18-47BB-B5DD-684C3EAE3506}" srcOrd="0" destOrd="0" presId="urn:microsoft.com/office/officeart/2018/2/layout/IconVerticalSolidList"/>
    <dgm:cxn modelId="{982CABFD-5906-4071-A0D9-B087F26EC6B7}" type="presParOf" srcId="{8D663DC2-09B3-4E28-8EC5-E3741640D32E}" destId="{606926D7-7DDD-4C73-AB70-0E7A1441C2BE}" srcOrd="1" destOrd="0" presId="urn:microsoft.com/office/officeart/2018/2/layout/IconVerticalSolidList"/>
    <dgm:cxn modelId="{34C43B03-8864-43E8-83E0-AB417828376A}" type="presParOf" srcId="{8D663DC2-09B3-4E28-8EC5-E3741640D32E}" destId="{943D0629-5C38-4EEA-8BCD-20A0EE97536B}" srcOrd="2" destOrd="0" presId="urn:microsoft.com/office/officeart/2018/2/layout/IconVerticalSolidList"/>
    <dgm:cxn modelId="{B491F46C-A308-4C86-8940-FBAB9E18C703}" type="presParOf" srcId="{8D663DC2-09B3-4E28-8EC5-E3741640D32E}" destId="{E891536A-CFAD-407B-9FA5-BC5A1B223E2C}" srcOrd="3" destOrd="0" presId="urn:microsoft.com/office/officeart/2018/2/layout/IconVerticalSolidList"/>
    <dgm:cxn modelId="{5A155B2B-F14B-4DD5-A025-BA6E5841D3D4}" type="presParOf" srcId="{2545EEB7-9039-4238-8F76-5FA20C5FEF79}" destId="{3361B764-A727-4FFD-9DE7-1D5CE7DA031F}" srcOrd="1" destOrd="0" presId="urn:microsoft.com/office/officeart/2018/2/layout/IconVerticalSolidList"/>
    <dgm:cxn modelId="{0C762634-DE11-4DF4-9D25-EC3695024BDB}" type="presParOf" srcId="{2545EEB7-9039-4238-8F76-5FA20C5FEF79}" destId="{F824D459-4614-40D1-8697-BB96A0DDA4FA}" srcOrd="2" destOrd="0" presId="urn:microsoft.com/office/officeart/2018/2/layout/IconVerticalSolidList"/>
    <dgm:cxn modelId="{6A05F5D6-DC79-4112-BA42-0314ED704B95}" type="presParOf" srcId="{F824D459-4614-40D1-8697-BB96A0DDA4FA}" destId="{9D6401A1-8279-4CE0-BDEF-0539BE228194}" srcOrd="0" destOrd="0" presId="urn:microsoft.com/office/officeart/2018/2/layout/IconVerticalSolidList"/>
    <dgm:cxn modelId="{CB887A35-5226-40E0-8AF3-406217DAF4F3}" type="presParOf" srcId="{F824D459-4614-40D1-8697-BB96A0DDA4FA}" destId="{68B27BBD-C9F7-4981-87EB-962B642F3684}" srcOrd="1" destOrd="0" presId="urn:microsoft.com/office/officeart/2018/2/layout/IconVerticalSolidList"/>
    <dgm:cxn modelId="{63C51160-6EF7-428C-B5BE-A2D3B25D6F70}" type="presParOf" srcId="{F824D459-4614-40D1-8697-BB96A0DDA4FA}" destId="{BEFA0F22-00F9-4837-B749-6FA5045CCB94}" srcOrd="2" destOrd="0" presId="urn:microsoft.com/office/officeart/2018/2/layout/IconVerticalSolidList"/>
    <dgm:cxn modelId="{01DA9734-F5A1-42C5-8A13-98C463FF441E}" type="presParOf" srcId="{F824D459-4614-40D1-8697-BB96A0DDA4FA}" destId="{2BCED044-BA6F-4BFA-BC1F-8D928B283AF0}" srcOrd="3" destOrd="0" presId="urn:microsoft.com/office/officeart/2018/2/layout/IconVerticalSolidList"/>
    <dgm:cxn modelId="{44D4C181-6DF0-4EDE-A790-04B05F19A5AA}" type="presParOf" srcId="{2545EEB7-9039-4238-8F76-5FA20C5FEF79}" destId="{5EA2B667-8A7C-42EE-BEBD-D2ED6E150701}" srcOrd="3" destOrd="0" presId="urn:microsoft.com/office/officeart/2018/2/layout/IconVerticalSolidList"/>
    <dgm:cxn modelId="{10BE176B-7E80-4CF8-8433-6659C273561D}" type="presParOf" srcId="{2545EEB7-9039-4238-8F76-5FA20C5FEF79}" destId="{358AEEA8-687D-4876-8701-096FB233C37F}" srcOrd="4" destOrd="0" presId="urn:microsoft.com/office/officeart/2018/2/layout/IconVerticalSolidList"/>
    <dgm:cxn modelId="{237F180C-6CAF-4E65-902F-FF2B4C59A9AD}" type="presParOf" srcId="{358AEEA8-687D-4876-8701-096FB233C37F}" destId="{2D0B7C7C-922A-4FEB-A5C6-147F423609E9}" srcOrd="0" destOrd="0" presId="urn:microsoft.com/office/officeart/2018/2/layout/IconVerticalSolidList"/>
    <dgm:cxn modelId="{8E74AAFC-C1A8-47A6-89FF-2322FA6BB256}" type="presParOf" srcId="{358AEEA8-687D-4876-8701-096FB233C37F}" destId="{5BE1773D-B03C-4106-B1B6-D92FC8F4BA3F}" srcOrd="1" destOrd="0" presId="urn:microsoft.com/office/officeart/2018/2/layout/IconVerticalSolidList"/>
    <dgm:cxn modelId="{F016BAA0-DF86-42D4-9A40-100AD344A048}" type="presParOf" srcId="{358AEEA8-687D-4876-8701-096FB233C37F}" destId="{832162D8-D195-423F-A18B-B8A2AF9F1A5D}" srcOrd="2" destOrd="0" presId="urn:microsoft.com/office/officeart/2018/2/layout/IconVerticalSolidList"/>
    <dgm:cxn modelId="{81E683E9-15FC-4D9B-BD08-16A83822541A}" type="presParOf" srcId="{358AEEA8-687D-4876-8701-096FB233C37F}" destId="{83DA1855-5FD1-4673-AC3D-89CF44207F0C}" srcOrd="3" destOrd="0" presId="urn:microsoft.com/office/officeart/2018/2/layout/IconVerticalSolidList"/>
    <dgm:cxn modelId="{94F0A7CE-D900-48A8-9083-F419A1E7A4F1}" type="presParOf" srcId="{2545EEB7-9039-4238-8F76-5FA20C5FEF79}" destId="{5D847596-6319-41ED-A348-CC2292C11B08}" srcOrd="5" destOrd="0" presId="urn:microsoft.com/office/officeart/2018/2/layout/IconVerticalSolidList"/>
    <dgm:cxn modelId="{41592C09-C19F-4225-B911-A494464BF60D}" type="presParOf" srcId="{2545EEB7-9039-4238-8F76-5FA20C5FEF79}" destId="{261BA6B4-AA7C-4F70-B4DD-2E3BC2EF5B7C}" srcOrd="6" destOrd="0" presId="urn:microsoft.com/office/officeart/2018/2/layout/IconVerticalSolidList"/>
    <dgm:cxn modelId="{D9DCAF2E-F50D-4682-8DA3-419EDF766096}" type="presParOf" srcId="{261BA6B4-AA7C-4F70-B4DD-2E3BC2EF5B7C}" destId="{E3CA12C6-B645-418E-BD74-EEE9751AF513}" srcOrd="0" destOrd="0" presId="urn:microsoft.com/office/officeart/2018/2/layout/IconVerticalSolidList"/>
    <dgm:cxn modelId="{3C9283CD-1622-4F28-BF1C-13B7C50C6CDF}" type="presParOf" srcId="{261BA6B4-AA7C-4F70-B4DD-2E3BC2EF5B7C}" destId="{FEB50606-9E46-4037-8C70-7ECACCE6C8E7}" srcOrd="1" destOrd="0" presId="urn:microsoft.com/office/officeart/2018/2/layout/IconVerticalSolidList"/>
    <dgm:cxn modelId="{9594A23D-C7CB-45CA-9A1E-C1059670D260}" type="presParOf" srcId="{261BA6B4-AA7C-4F70-B4DD-2E3BC2EF5B7C}" destId="{B83AA192-1914-4A38-99E0-FCB496D6FB98}" srcOrd="2" destOrd="0" presId="urn:microsoft.com/office/officeart/2018/2/layout/IconVerticalSolidList"/>
    <dgm:cxn modelId="{8C584BD4-D6CD-4EB2-B7BC-C2FAF12656D9}" type="presParOf" srcId="{261BA6B4-AA7C-4F70-B4DD-2E3BC2EF5B7C}" destId="{944C05F1-8E5D-4DEB-86BE-92F723116F2B}" srcOrd="3" destOrd="0" presId="urn:microsoft.com/office/officeart/2018/2/layout/IconVerticalSolidList"/>
    <dgm:cxn modelId="{8CA817BB-31D4-477B-B114-7F68DC855553}" type="presParOf" srcId="{2545EEB7-9039-4238-8F76-5FA20C5FEF79}" destId="{86A8756B-23C8-4789-812E-9EA7E72E4273}" srcOrd="7" destOrd="0" presId="urn:microsoft.com/office/officeart/2018/2/layout/IconVerticalSolidList"/>
    <dgm:cxn modelId="{006D62F5-EA18-4161-AF93-92F7307BE947}" type="presParOf" srcId="{2545EEB7-9039-4238-8F76-5FA20C5FEF79}" destId="{CCF4860F-33A7-43D0-90F8-D0DF46900D8B}" srcOrd="8" destOrd="0" presId="urn:microsoft.com/office/officeart/2018/2/layout/IconVerticalSolidList"/>
    <dgm:cxn modelId="{C46518D3-7462-4002-8226-A7F2E96A58D1}" type="presParOf" srcId="{CCF4860F-33A7-43D0-90F8-D0DF46900D8B}" destId="{473134AF-71AF-4EBB-BF65-08FEF4047232}" srcOrd="0" destOrd="0" presId="urn:microsoft.com/office/officeart/2018/2/layout/IconVerticalSolidList"/>
    <dgm:cxn modelId="{CAEBCBC7-A17A-43EA-857D-B758F4CA54B4}" type="presParOf" srcId="{CCF4860F-33A7-43D0-90F8-D0DF46900D8B}" destId="{16880899-59D1-479D-B288-6228B8763F26}" srcOrd="1" destOrd="0" presId="urn:microsoft.com/office/officeart/2018/2/layout/IconVerticalSolidList"/>
    <dgm:cxn modelId="{2E0EE356-2462-4768-B90E-545F12D4ABD9}" type="presParOf" srcId="{CCF4860F-33A7-43D0-90F8-D0DF46900D8B}" destId="{2A455BD9-2894-4340-82EA-E838F3B901B3}" srcOrd="2" destOrd="0" presId="urn:microsoft.com/office/officeart/2018/2/layout/IconVerticalSolidList"/>
    <dgm:cxn modelId="{A4EF3C99-69D8-4797-ADB1-F55BAC81F6B0}" type="presParOf" srcId="{CCF4860F-33A7-43D0-90F8-D0DF46900D8B}" destId="{D156A87D-8286-4FB8-B917-6561027927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CE413-65F5-4620-BDCB-1611D88C813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7D036D-CD89-49C9-AA61-CEAAB3FA334D}">
      <dgm:prSet/>
      <dgm:spPr/>
      <dgm:t>
        <a:bodyPr/>
        <a:lstStyle/>
        <a:p>
          <a:r>
            <a:rPr lang="fr-FR" dirty="0"/>
            <a:t>Combinaison1:RFM (récence/ fréquence/ montant)</a:t>
          </a:r>
          <a:endParaRPr lang="en-US" dirty="0"/>
        </a:p>
      </dgm:t>
    </dgm:pt>
    <dgm:pt modelId="{4321DFDD-2714-4A00-9F12-8EB5EFD572FD}" type="parTrans" cxnId="{39D1C4A0-8ED9-4919-B568-31E24E33F6F0}">
      <dgm:prSet/>
      <dgm:spPr/>
      <dgm:t>
        <a:bodyPr/>
        <a:lstStyle/>
        <a:p>
          <a:endParaRPr lang="en-US"/>
        </a:p>
      </dgm:t>
    </dgm:pt>
    <dgm:pt modelId="{D0DDBEC6-51DB-4A12-AA85-9AA4CF2D51D5}" type="sibTrans" cxnId="{39D1C4A0-8ED9-4919-B568-31E24E33F6F0}">
      <dgm:prSet/>
      <dgm:spPr/>
      <dgm:t>
        <a:bodyPr/>
        <a:lstStyle/>
        <a:p>
          <a:endParaRPr lang="en-US"/>
        </a:p>
      </dgm:t>
    </dgm:pt>
    <dgm:pt modelId="{BC01014F-6C5B-44F1-90D6-440D7CB9C692}">
      <dgm:prSet/>
      <dgm:spPr/>
      <dgm:t>
        <a:bodyPr/>
        <a:lstStyle/>
        <a:p>
          <a:r>
            <a:rPr lang="fr-FR" dirty="0"/>
            <a:t>Combinaison2: RFM + score moyen</a:t>
          </a:r>
          <a:endParaRPr lang="en-US" dirty="0"/>
        </a:p>
      </dgm:t>
    </dgm:pt>
    <dgm:pt modelId="{E2E679C3-42F8-4A61-BEC1-E1BAE5EBFDC2}" type="parTrans" cxnId="{123A1DE2-E9ED-481E-A60C-B13C17B29542}">
      <dgm:prSet/>
      <dgm:spPr/>
      <dgm:t>
        <a:bodyPr/>
        <a:lstStyle/>
        <a:p>
          <a:endParaRPr lang="en-US"/>
        </a:p>
      </dgm:t>
    </dgm:pt>
    <dgm:pt modelId="{C56D3B81-4002-44FA-A721-EF6EB8DBCEBF}" type="sibTrans" cxnId="{123A1DE2-E9ED-481E-A60C-B13C17B29542}">
      <dgm:prSet/>
      <dgm:spPr/>
      <dgm:t>
        <a:bodyPr/>
        <a:lstStyle/>
        <a:p>
          <a:endParaRPr lang="en-US"/>
        </a:p>
      </dgm:t>
    </dgm:pt>
    <dgm:pt modelId="{AF31216B-8B38-4183-BB10-E2FA35958A1B}">
      <dgm:prSet/>
      <dgm:spPr/>
      <dgm:t>
        <a:bodyPr/>
        <a:lstStyle/>
        <a:p>
          <a:r>
            <a:rPr lang="fr-FR" dirty="0"/>
            <a:t>Combinaison3: ACP: </a:t>
          </a:r>
          <a:r>
            <a:rPr lang="fr-FR" b="0" i="0" dirty="0"/>
            <a:t>récence/ fréquence/ montant/montant moyen/montant minimum/montant maximum/nb cde /nb produit/</a:t>
          </a:r>
          <a:r>
            <a:rPr lang="fr-FR" b="0" i="0" dirty="0" err="1"/>
            <a:t>nb_paiement</a:t>
          </a:r>
          <a:endParaRPr lang="en-US" b="0" dirty="0"/>
        </a:p>
      </dgm:t>
    </dgm:pt>
    <dgm:pt modelId="{EC49A29B-DBCB-40C9-BF8B-086D8C9A2D55}" type="parTrans" cxnId="{78B5C19E-5CDA-45D5-93F3-C25E8E0126A2}">
      <dgm:prSet/>
      <dgm:spPr/>
      <dgm:t>
        <a:bodyPr/>
        <a:lstStyle/>
        <a:p>
          <a:endParaRPr lang="en-US"/>
        </a:p>
      </dgm:t>
    </dgm:pt>
    <dgm:pt modelId="{62C7A9D9-CB94-47C2-8298-D36AA72C651E}" type="sibTrans" cxnId="{78B5C19E-5CDA-45D5-93F3-C25E8E0126A2}">
      <dgm:prSet/>
      <dgm:spPr/>
      <dgm:t>
        <a:bodyPr/>
        <a:lstStyle/>
        <a:p>
          <a:endParaRPr lang="en-US"/>
        </a:p>
      </dgm:t>
    </dgm:pt>
    <dgm:pt modelId="{E9BBC64C-01F4-8A47-953F-9A41F947456F}">
      <dgm:prSet/>
      <dgm:spPr/>
      <dgm:t>
        <a:bodyPr/>
        <a:lstStyle/>
        <a:p>
          <a:endParaRPr lang="fr-FR" dirty="0">
            <a:solidFill>
              <a:schemeClr val="tx2"/>
            </a:solidFill>
          </a:endParaRPr>
        </a:p>
        <a:p>
          <a:r>
            <a:rPr lang="fr-FR" dirty="0">
              <a:solidFill>
                <a:schemeClr val="tx2"/>
              </a:solidFill>
            </a:rPr>
            <a:t>Combinaison4 ACP + variable catégorielle</a:t>
          </a:r>
          <a:endParaRPr lang="fr-FR" dirty="0"/>
        </a:p>
      </dgm:t>
    </dgm:pt>
    <dgm:pt modelId="{230EA48B-4D16-7445-8D18-CED698920D95}" type="parTrans" cxnId="{345CECA6-B1DA-3443-9BC0-9BA84A6C4C54}">
      <dgm:prSet/>
      <dgm:spPr/>
      <dgm:t>
        <a:bodyPr/>
        <a:lstStyle/>
        <a:p>
          <a:endParaRPr lang="fr-FR"/>
        </a:p>
      </dgm:t>
    </dgm:pt>
    <dgm:pt modelId="{580ED981-155E-2E43-B947-5A2B63D12D9E}" type="sibTrans" cxnId="{345CECA6-B1DA-3443-9BC0-9BA84A6C4C54}">
      <dgm:prSet/>
      <dgm:spPr/>
      <dgm:t>
        <a:bodyPr/>
        <a:lstStyle/>
        <a:p>
          <a:endParaRPr lang="fr-FR"/>
        </a:p>
      </dgm:t>
    </dgm:pt>
    <dgm:pt modelId="{BD0BED00-8CC1-0A4B-ACC8-CE2959FB9CD2}" type="pres">
      <dgm:prSet presAssocID="{687CE413-65F5-4620-BDCB-1611D88C8136}" presName="vert0" presStyleCnt="0">
        <dgm:presLayoutVars>
          <dgm:dir/>
          <dgm:animOne val="branch"/>
          <dgm:animLvl val="lvl"/>
        </dgm:presLayoutVars>
      </dgm:prSet>
      <dgm:spPr/>
    </dgm:pt>
    <dgm:pt modelId="{DE6B5D8F-2F4B-0E43-A4CB-52D0034B0114}" type="pres">
      <dgm:prSet presAssocID="{C87D036D-CD89-49C9-AA61-CEAAB3FA334D}" presName="thickLine" presStyleLbl="alignNode1" presStyleIdx="0" presStyleCnt="4"/>
      <dgm:spPr/>
    </dgm:pt>
    <dgm:pt modelId="{25BE6E66-8C0A-2949-8434-04E42642C4B4}" type="pres">
      <dgm:prSet presAssocID="{C87D036D-CD89-49C9-AA61-CEAAB3FA334D}" presName="horz1" presStyleCnt="0"/>
      <dgm:spPr/>
    </dgm:pt>
    <dgm:pt modelId="{60D7A331-1CAE-E647-8920-2B2A4040B3EF}" type="pres">
      <dgm:prSet presAssocID="{C87D036D-CD89-49C9-AA61-CEAAB3FA334D}" presName="tx1" presStyleLbl="revTx" presStyleIdx="0" presStyleCnt="4"/>
      <dgm:spPr/>
    </dgm:pt>
    <dgm:pt modelId="{8BE43179-F077-0940-8EE8-2DCA336981E1}" type="pres">
      <dgm:prSet presAssocID="{C87D036D-CD89-49C9-AA61-CEAAB3FA334D}" presName="vert1" presStyleCnt="0"/>
      <dgm:spPr/>
    </dgm:pt>
    <dgm:pt modelId="{6FB947AB-5F2D-BD40-B96D-C4E2C2B106CC}" type="pres">
      <dgm:prSet presAssocID="{BC01014F-6C5B-44F1-90D6-440D7CB9C692}" presName="thickLine" presStyleLbl="alignNode1" presStyleIdx="1" presStyleCnt="4"/>
      <dgm:spPr/>
    </dgm:pt>
    <dgm:pt modelId="{FCE9233C-E60F-9A45-A8A8-8E062E506D88}" type="pres">
      <dgm:prSet presAssocID="{BC01014F-6C5B-44F1-90D6-440D7CB9C692}" presName="horz1" presStyleCnt="0"/>
      <dgm:spPr/>
    </dgm:pt>
    <dgm:pt modelId="{74E17C03-A43F-5D40-B904-FA251F646818}" type="pres">
      <dgm:prSet presAssocID="{BC01014F-6C5B-44F1-90D6-440D7CB9C692}" presName="tx1" presStyleLbl="revTx" presStyleIdx="1" presStyleCnt="4"/>
      <dgm:spPr/>
    </dgm:pt>
    <dgm:pt modelId="{7D775BD1-0B21-7149-BA25-099E3C4FC57A}" type="pres">
      <dgm:prSet presAssocID="{BC01014F-6C5B-44F1-90D6-440D7CB9C692}" presName="vert1" presStyleCnt="0"/>
      <dgm:spPr/>
    </dgm:pt>
    <dgm:pt modelId="{AE66B90F-7786-D747-916F-8F2B4F09E988}" type="pres">
      <dgm:prSet presAssocID="{AF31216B-8B38-4183-BB10-E2FA35958A1B}" presName="thickLine" presStyleLbl="alignNode1" presStyleIdx="2" presStyleCnt="4"/>
      <dgm:spPr/>
    </dgm:pt>
    <dgm:pt modelId="{306A8099-82BC-404D-9FB8-78A3139B0B71}" type="pres">
      <dgm:prSet presAssocID="{AF31216B-8B38-4183-BB10-E2FA35958A1B}" presName="horz1" presStyleCnt="0"/>
      <dgm:spPr/>
    </dgm:pt>
    <dgm:pt modelId="{03C8324C-40F1-6347-838C-0445A597EE9C}" type="pres">
      <dgm:prSet presAssocID="{AF31216B-8B38-4183-BB10-E2FA35958A1B}" presName="tx1" presStyleLbl="revTx" presStyleIdx="2" presStyleCnt="4"/>
      <dgm:spPr/>
    </dgm:pt>
    <dgm:pt modelId="{4A947EA4-F6C7-7D48-9CAA-A41F7675046A}" type="pres">
      <dgm:prSet presAssocID="{AF31216B-8B38-4183-BB10-E2FA35958A1B}" presName="vert1" presStyleCnt="0"/>
      <dgm:spPr/>
    </dgm:pt>
    <dgm:pt modelId="{8B12C9CE-8B85-C140-8C18-722A52BC8164}" type="pres">
      <dgm:prSet presAssocID="{E9BBC64C-01F4-8A47-953F-9A41F947456F}" presName="thickLine" presStyleLbl="alignNode1" presStyleIdx="3" presStyleCnt="4"/>
      <dgm:spPr/>
    </dgm:pt>
    <dgm:pt modelId="{01DE55A3-0578-C14F-9918-684E964E9E7D}" type="pres">
      <dgm:prSet presAssocID="{E9BBC64C-01F4-8A47-953F-9A41F947456F}" presName="horz1" presStyleCnt="0"/>
      <dgm:spPr/>
    </dgm:pt>
    <dgm:pt modelId="{C3175513-3835-B14C-8F13-7702F87F89D7}" type="pres">
      <dgm:prSet presAssocID="{E9BBC64C-01F4-8A47-953F-9A41F947456F}" presName="tx1" presStyleLbl="revTx" presStyleIdx="3" presStyleCnt="4"/>
      <dgm:spPr/>
    </dgm:pt>
    <dgm:pt modelId="{9F499D39-BDBD-6E40-BB1A-3774065664CA}" type="pres">
      <dgm:prSet presAssocID="{E9BBC64C-01F4-8A47-953F-9A41F947456F}" presName="vert1" presStyleCnt="0"/>
      <dgm:spPr/>
    </dgm:pt>
  </dgm:ptLst>
  <dgm:cxnLst>
    <dgm:cxn modelId="{65E0E358-1924-3342-8FEA-5152CFFE9847}" type="presOf" srcId="{C87D036D-CD89-49C9-AA61-CEAAB3FA334D}" destId="{60D7A331-1CAE-E647-8920-2B2A4040B3EF}" srcOrd="0" destOrd="0" presId="urn:microsoft.com/office/officeart/2008/layout/LinedList"/>
    <dgm:cxn modelId="{F1EEE989-A6E7-F547-9A80-D74673CF7335}" type="presOf" srcId="{BC01014F-6C5B-44F1-90D6-440D7CB9C692}" destId="{74E17C03-A43F-5D40-B904-FA251F646818}" srcOrd="0" destOrd="0" presId="urn:microsoft.com/office/officeart/2008/layout/LinedList"/>
    <dgm:cxn modelId="{B1C9138E-6379-2D42-A23D-F6AE7F3EFF37}" type="presOf" srcId="{687CE413-65F5-4620-BDCB-1611D88C8136}" destId="{BD0BED00-8CC1-0A4B-ACC8-CE2959FB9CD2}" srcOrd="0" destOrd="0" presId="urn:microsoft.com/office/officeart/2008/layout/LinedList"/>
    <dgm:cxn modelId="{78B5C19E-5CDA-45D5-93F3-C25E8E0126A2}" srcId="{687CE413-65F5-4620-BDCB-1611D88C8136}" destId="{AF31216B-8B38-4183-BB10-E2FA35958A1B}" srcOrd="2" destOrd="0" parTransId="{EC49A29B-DBCB-40C9-BF8B-086D8C9A2D55}" sibTransId="{62C7A9D9-CB94-47C2-8298-D36AA72C651E}"/>
    <dgm:cxn modelId="{39D1C4A0-8ED9-4919-B568-31E24E33F6F0}" srcId="{687CE413-65F5-4620-BDCB-1611D88C8136}" destId="{C87D036D-CD89-49C9-AA61-CEAAB3FA334D}" srcOrd="0" destOrd="0" parTransId="{4321DFDD-2714-4A00-9F12-8EB5EFD572FD}" sibTransId="{D0DDBEC6-51DB-4A12-AA85-9AA4CF2D51D5}"/>
    <dgm:cxn modelId="{345CECA6-B1DA-3443-9BC0-9BA84A6C4C54}" srcId="{687CE413-65F5-4620-BDCB-1611D88C8136}" destId="{E9BBC64C-01F4-8A47-953F-9A41F947456F}" srcOrd="3" destOrd="0" parTransId="{230EA48B-4D16-7445-8D18-CED698920D95}" sibTransId="{580ED981-155E-2E43-B947-5A2B63D12D9E}"/>
    <dgm:cxn modelId="{137956C1-4AA9-F541-9A30-A09C8F939C40}" type="presOf" srcId="{E9BBC64C-01F4-8A47-953F-9A41F947456F}" destId="{C3175513-3835-B14C-8F13-7702F87F89D7}" srcOrd="0" destOrd="0" presId="urn:microsoft.com/office/officeart/2008/layout/LinedList"/>
    <dgm:cxn modelId="{7C0981DD-822F-B049-98E1-887DF3945DB4}" type="presOf" srcId="{AF31216B-8B38-4183-BB10-E2FA35958A1B}" destId="{03C8324C-40F1-6347-838C-0445A597EE9C}" srcOrd="0" destOrd="0" presId="urn:microsoft.com/office/officeart/2008/layout/LinedList"/>
    <dgm:cxn modelId="{123A1DE2-E9ED-481E-A60C-B13C17B29542}" srcId="{687CE413-65F5-4620-BDCB-1611D88C8136}" destId="{BC01014F-6C5B-44F1-90D6-440D7CB9C692}" srcOrd="1" destOrd="0" parTransId="{E2E679C3-42F8-4A61-BEC1-E1BAE5EBFDC2}" sibTransId="{C56D3B81-4002-44FA-A721-EF6EB8DBCEBF}"/>
    <dgm:cxn modelId="{C832453C-C8DA-3B41-9F24-E2A4455C9C64}" type="presParOf" srcId="{BD0BED00-8CC1-0A4B-ACC8-CE2959FB9CD2}" destId="{DE6B5D8F-2F4B-0E43-A4CB-52D0034B0114}" srcOrd="0" destOrd="0" presId="urn:microsoft.com/office/officeart/2008/layout/LinedList"/>
    <dgm:cxn modelId="{1929D01F-2662-8841-843C-20FC0A2E2415}" type="presParOf" srcId="{BD0BED00-8CC1-0A4B-ACC8-CE2959FB9CD2}" destId="{25BE6E66-8C0A-2949-8434-04E42642C4B4}" srcOrd="1" destOrd="0" presId="urn:microsoft.com/office/officeart/2008/layout/LinedList"/>
    <dgm:cxn modelId="{E5C6831B-B136-A445-9428-EF77399918CE}" type="presParOf" srcId="{25BE6E66-8C0A-2949-8434-04E42642C4B4}" destId="{60D7A331-1CAE-E647-8920-2B2A4040B3EF}" srcOrd="0" destOrd="0" presId="urn:microsoft.com/office/officeart/2008/layout/LinedList"/>
    <dgm:cxn modelId="{982830CA-15FF-BD42-A142-AE10A64CD01B}" type="presParOf" srcId="{25BE6E66-8C0A-2949-8434-04E42642C4B4}" destId="{8BE43179-F077-0940-8EE8-2DCA336981E1}" srcOrd="1" destOrd="0" presId="urn:microsoft.com/office/officeart/2008/layout/LinedList"/>
    <dgm:cxn modelId="{CEC0B8D4-2609-CA4D-A9EA-259D0FBF64EC}" type="presParOf" srcId="{BD0BED00-8CC1-0A4B-ACC8-CE2959FB9CD2}" destId="{6FB947AB-5F2D-BD40-B96D-C4E2C2B106CC}" srcOrd="2" destOrd="0" presId="urn:microsoft.com/office/officeart/2008/layout/LinedList"/>
    <dgm:cxn modelId="{2FE5383D-345D-6A47-A777-30294CBA654A}" type="presParOf" srcId="{BD0BED00-8CC1-0A4B-ACC8-CE2959FB9CD2}" destId="{FCE9233C-E60F-9A45-A8A8-8E062E506D88}" srcOrd="3" destOrd="0" presId="urn:microsoft.com/office/officeart/2008/layout/LinedList"/>
    <dgm:cxn modelId="{0C624279-5186-5249-8A8D-0C0EF6AD788C}" type="presParOf" srcId="{FCE9233C-E60F-9A45-A8A8-8E062E506D88}" destId="{74E17C03-A43F-5D40-B904-FA251F646818}" srcOrd="0" destOrd="0" presId="urn:microsoft.com/office/officeart/2008/layout/LinedList"/>
    <dgm:cxn modelId="{F539BE39-3CB9-7D45-A573-AB8D31839489}" type="presParOf" srcId="{FCE9233C-E60F-9A45-A8A8-8E062E506D88}" destId="{7D775BD1-0B21-7149-BA25-099E3C4FC57A}" srcOrd="1" destOrd="0" presId="urn:microsoft.com/office/officeart/2008/layout/LinedList"/>
    <dgm:cxn modelId="{6E036432-0A87-3547-A46E-A41E016ECAFE}" type="presParOf" srcId="{BD0BED00-8CC1-0A4B-ACC8-CE2959FB9CD2}" destId="{AE66B90F-7786-D747-916F-8F2B4F09E988}" srcOrd="4" destOrd="0" presId="urn:microsoft.com/office/officeart/2008/layout/LinedList"/>
    <dgm:cxn modelId="{DEAB4595-AFC7-CB40-89A5-91FA4578570A}" type="presParOf" srcId="{BD0BED00-8CC1-0A4B-ACC8-CE2959FB9CD2}" destId="{306A8099-82BC-404D-9FB8-78A3139B0B71}" srcOrd="5" destOrd="0" presId="urn:microsoft.com/office/officeart/2008/layout/LinedList"/>
    <dgm:cxn modelId="{4AFE2282-7F52-EE4C-8FC7-75AD867887B9}" type="presParOf" srcId="{306A8099-82BC-404D-9FB8-78A3139B0B71}" destId="{03C8324C-40F1-6347-838C-0445A597EE9C}" srcOrd="0" destOrd="0" presId="urn:microsoft.com/office/officeart/2008/layout/LinedList"/>
    <dgm:cxn modelId="{DFFCD7A9-C4E8-6E4D-A257-BB9F9FD3EBD0}" type="presParOf" srcId="{306A8099-82BC-404D-9FB8-78A3139B0B71}" destId="{4A947EA4-F6C7-7D48-9CAA-A41F7675046A}" srcOrd="1" destOrd="0" presId="urn:microsoft.com/office/officeart/2008/layout/LinedList"/>
    <dgm:cxn modelId="{0BE4C359-65DE-0C4A-A192-52E8EC4DCDAF}" type="presParOf" srcId="{BD0BED00-8CC1-0A4B-ACC8-CE2959FB9CD2}" destId="{8B12C9CE-8B85-C140-8C18-722A52BC8164}" srcOrd="6" destOrd="0" presId="urn:microsoft.com/office/officeart/2008/layout/LinedList"/>
    <dgm:cxn modelId="{33C43161-CDED-3B40-9266-49487EE84D5E}" type="presParOf" srcId="{BD0BED00-8CC1-0A4B-ACC8-CE2959FB9CD2}" destId="{01DE55A3-0578-C14F-9918-684E964E9E7D}" srcOrd="7" destOrd="0" presId="urn:microsoft.com/office/officeart/2008/layout/LinedList"/>
    <dgm:cxn modelId="{F2E04FE9-D218-BB45-AD40-B9B5899E1748}" type="presParOf" srcId="{01DE55A3-0578-C14F-9918-684E964E9E7D}" destId="{C3175513-3835-B14C-8F13-7702F87F89D7}" srcOrd="0" destOrd="0" presId="urn:microsoft.com/office/officeart/2008/layout/LinedList"/>
    <dgm:cxn modelId="{A4E54EB4-3136-EB4F-9AC4-1839EEE503CE}" type="presParOf" srcId="{01DE55A3-0578-C14F-9918-684E964E9E7D}" destId="{9F499D39-BDBD-6E40-BB1A-3774065664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6F635-7C18-47BB-B5DD-684C3EAE3506}">
      <dsp:nvSpPr>
        <dsp:cNvPr id="0" name=""/>
        <dsp:cNvSpPr/>
      </dsp:nvSpPr>
      <dsp:spPr>
        <a:xfrm>
          <a:off x="0" y="4565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926D7-7DDD-4C73-AB70-0E7A1441C2BE}">
      <dsp:nvSpPr>
        <dsp:cNvPr id="0" name=""/>
        <dsp:cNvSpPr/>
      </dsp:nvSpPr>
      <dsp:spPr>
        <a:xfrm>
          <a:off x="294154" y="223358"/>
          <a:ext cx="534826" cy="534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1536A-CFAD-407B-9FA5-BC5A1B223E2C}">
      <dsp:nvSpPr>
        <dsp:cNvPr id="0" name=""/>
        <dsp:cNvSpPr/>
      </dsp:nvSpPr>
      <dsp:spPr>
        <a:xfrm>
          <a:off x="1123136" y="4565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Introduction du projet </a:t>
          </a:r>
          <a:endParaRPr lang="en-US" sz="1900" kern="1200"/>
        </a:p>
      </dsp:txBody>
      <dsp:txXfrm>
        <a:off x="1123136" y="4565"/>
        <a:ext cx="5880640" cy="972412"/>
      </dsp:txXfrm>
    </dsp:sp>
    <dsp:sp modelId="{9D6401A1-8279-4CE0-BDEF-0539BE228194}">
      <dsp:nvSpPr>
        <dsp:cNvPr id="0" name=""/>
        <dsp:cNvSpPr/>
      </dsp:nvSpPr>
      <dsp:spPr>
        <a:xfrm>
          <a:off x="0" y="1220080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27BBD-C9F7-4981-87EB-962B642F3684}">
      <dsp:nvSpPr>
        <dsp:cNvPr id="0" name=""/>
        <dsp:cNvSpPr/>
      </dsp:nvSpPr>
      <dsp:spPr>
        <a:xfrm>
          <a:off x="294154" y="1438873"/>
          <a:ext cx="534826" cy="534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ED044-BA6F-4BFA-BC1F-8D928B283AF0}">
      <dsp:nvSpPr>
        <dsp:cNvPr id="0" name=""/>
        <dsp:cNvSpPr/>
      </dsp:nvSpPr>
      <dsp:spPr>
        <a:xfrm>
          <a:off x="1123136" y="1220080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Analyse exploratoire</a:t>
          </a:r>
          <a:endParaRPr lang="en-US" sz="1900" kern="1200"/>
        </a:p>
      </dsp:txBody>
      <dsp:txXfrm>
        <a:off x="1123136" y="1220080"/>
        <a:ext cx="5880640" cy="972412"/>
      </dsp:txXfrm>
    </dsp:sp>
    <dsp:sp modelId="{2D0B7C7C-922A-4FEB-A5C6-147F423609E9}">
      <dsp:nvSpPr>
        <dsp:cNvPr id="0" name=""/>
        <dsp:cNvSpPr/>
      </dsp:nvSpPr>
      <dsp:spPr>
        <a:xfrm>
          <a:off x="0" y="2435596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73D-B03C-4106-B1B6-D92FC8F4BA3F}">
      <dsp:nvSpPr>
        <dsp:cNvPr id="0" name=""/>
        <dsp:cNvSpPr/>
      </dsp:nvSpPr>
      <dsp:spPr>
        <a:xfrm>
          <a:off x="294154" y="2654389"/>
          <a:ext cx="534826" cy="534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A1855-5FD1-4673-AC3D-89CF44207F0C}">
      <dsp:nvSpPr>
        <dsp:cNvPr id="0" name=""/>
        <dsp:cNvSpPr/>
      </dsp:nvSpPr>
      <dsp:spPr>
        <a:xfrm>
          <a:off x="1123136" y="2435596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Modélisation des différents essaies et modèle final sélectionné</a:t>
          </a:r>
          <a:endParaRPr lang="en-US" sz="1900" kern="1200"/>
        </a:p>
      </dsp:txBody>
      <dsp:txXfrm>
        <a:off x="1123136" y="2435596"/>
        <a:ext cx="5880640" cy="972412"/>
      </dsp:txXfrm>
    </dsp:sp>
    <dsp:sp modelId="{E3CA12C6-B645-418E-BD74-EEE9751AF513}">
      <dsp:nvSpPr>
        <dsp:cNvPr id="0" name=""/>
        <dsp:cNvSpPr/>
      </dsp:nvSpPr>
      <dsp:spPr>
        <a:xfrm>
          <a:off x="0" y="3651111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50606-9E46-4037-8C70-7ECACCE6C8E7}">
      <dsp:nvSpPr>
        <dsp:cNvPr id="0" name=""/>
        <dsp:cNvSpPr/>
      </dsp:nvSpPr>
      <dsp:spPr>
        <a:xfrm>
          <a:off x="294154" y="3869904"/>
          <a:ext cx="534826" cy="534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C05F1-8E5D-4DEB-86BE-92F723116F2B}">
      <dsp:nvSpPr>
        <dsp:cNvPr id="0" name=""/>
        <dsp:cNvSpPr/>
      </dsp:nvSpPr>
      <dsp:spPr>
        <a:xfrm>
          <a:off x="1123136" y="3651111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Contrat de maintenance </a:t>
          </a:r>
          <a:endParaRPr lang="en-US" sz="1900" kern="1200" dirty="0"/>
        </a:p>
      </dsp:txBody>
      <dsp:txXfrm>
        <a:off x="1123136" y="3651111"/>
        <a:ext cx="5880640" cy="972412"/>
      </dsp:txXfrm>
    </dsp:sp>
    <dsp:sp modelId="{473134AF-71AF-4EBB-BF65-08FEF4047232}">
      <dsp:nvSpPr>
        <dsp:cNvPr id="0" name=""/>
        <dsp:cNvSpPr/>
      </dsp:nvSpPr>
      <dsp:spPr>
        <a:xfrm>
          <a:off x="0" y="4866627"/>
          <a:ext cx="7003777" cy="9724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80899-59D1-479D-B288-6228B8763F26}">
      <dsp:nvSpPr>
        <dsp:cNvPr id="0" name=""/>
        <dsp:cNvSpPr/>
      </dsp:nvSpPr>
      <dsp:spPr>
        <a:xfrm>
          <a:off x="294154" y="5085420"/>
          <a:ext cx="534826" cy="5348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6A87D-8286-4FB8-B917-656102792764}">
      <dsp:nvSpPr>
        <dsp:cNvPr id="0" name=""/>
        <dsp:cNvSpPr/>
      </dsp:nvSpPr>
      <dsp:spPr>
        <a:xfrm>
          <a:off x="1123136" y="4866627"/>
          <a:ext cx="5880640" cy="972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Conclusion  </a:t>
          </a:r>
          <a:endParaRPr lang="en-US" sz="1900" kern="1200"/>
        </a:p>
      </dsp:txBody>
      <dsp:txXfrm>
        <a:off x="1123136" y="4866627"/>
        <a:ext cx="5880640" cy="97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B5D8F-2F4B-0E43-A4CB-52D0034B0114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7A331-1CAE-E647-8920-2B2A4040B3EF}">
      <dsp:nvSpPr>
        <dsp:cNvPr id="0" name=""/>
        <dsp:cNvSpPr/>
      </dsp:nvSpPr>
      <dsp:spPr>
        <a:xfrm>
          <a:off x="0" y="0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Combinaison1:RFM (récence/ fréquence/ montant)</a:t>
          </a:r>
          <a:endParaRPr lang="en-US" sz="2300" kern="1200" dirty="0"/>
        </a:p>
      </dsp:txBody>
      <dsp:txXfrm>
        <a:off x="0" y="0"/>
        <a:ext cx="7003777" cy="1460901"/>
      </dsp:txXfrm>
    </dsp:sp>
    <dsp:sp modelId="{6FB947AB-5F2D-BD40-B96D-C4E2C2B106CC}">
      <dsp:nvSpPr>
        <dsp:cNvPr id="0" name=""/>
        <dsp:cNvSpPr/>
      </dsp:nvSpPr>
      <dsp:spPr>
        <a:xfrm>
          <a:off x="0" y="1460901"/>
          <a:ext cx="7003777" cy="0"/>
        </a:xfrm>
        <a:prstGeom prst="line">
          <a:avLst/>
        </a:prstGeom>
        <a:solidFill>
          <a:schemeClr val="accent2">
            <a:hueOff val="3195565"/>
            <a:satOff val="10438"/>
            <a:lumOff val="-8889"/>
            <a:alphaOff val="0"/>
          </a:schemeClr>
        </a:solidFill>
        <a:ln w="12700" cap="flat" cmpd="sng" algn="ctr">
          <a:solidFill>
            <a:schemeClr val="accent2">
              <a:hueOff val="3195565"/>
              <a:satOff val="10438"/>
              <a:lumOff val="-88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17C03-A43F-5D40-B904-FA251F646818}">
      <dsp:nvSpPr>
        <dsp:cNvPr id="0" name=""/>
        <dsp:cNvSpPr/>
      </dsp:nvSpPr>
      <dsp:spPr>
        <a:xfrm>
          <a:off x="0" y="1460901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Combinaison2: RFM + score moyen</a:t>
          </a:r>
          <a:endParaRPr lang="en-US" sz="2300" kern="1200" dirty="0"/>
        </a:p>
      </dsp:txBody>
      <dsp:txXfrm>
        <a:off x="0" y="1460901"/>
        <a:ext cx="7003777" cy="1460901"/>
      </dsp:txXfrm>
    </dsp:sp>
    <dsp:sp modelId="{AE66B90F-7786-D747-916F-8F2B4F09E988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hueOff val="6391131"/>
            <a:satOff val="20875"/>
            <a:lumOff val="-17777"/>
            <a:alphaOff val="0"/>
          </a:schemeClr>
        </a:solidFill>
        <a:ln w="12700" cap="flat" cmpd="sng" algn="ctr">
          <a:solidFill>
            <a:schemeClr val="accent2">
              <a:hueOff val="6391131"/>
              <a:satOff val="20875"/>
              <a:lumOff val="-17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8324C-40F1-6347-838C-0445A597EE9C}">
      <dsp:nvSpPr>
        <dsp:cNvPr id="0" name=""/>
        <dsp:cNvSpPr/>
      </dsp:nvSpPr>
      <dsp:spPr>
        <a:xfrm>
          <a:off x="0" y="2921802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Combinaison3: ACP: </a:t>
          </a:r>
          <a:r>
            <a:rPr lang="fr-FR" sz="2300" b="0" i="0" kern="1200" dirty="0"/>
            <a:t>récence/ fréquence/ montant/montant moyen/montant minimum/montant maximum/nb cde /nb produit/</a:t>
          </a:r>
          <a:r>
            <a:rPr lang="fr-FR" sz="2300" b="0" i="0" kern="1200" dirty="0" err="1"/>
            <a:t>nb_paiement</a:t>
          </a:r>
          <a:endParaRPr lang="en-US" sz="2300" b="0" kern="1200" dirty="0"/>
        </a:p>
      </dsp:txBody>
      <dsp:txXfrm>
        <a:off x="0" y="2921802"/>
        <a:ext cx="7003777" cy="1460901"/>
      </dsp:txXfrm>
    </dsp:sp>
    <dsp:sp modelId="{8B12C9CE-8B85-C140-8C18-722A52BC8164}">
      <dsp:nvSpPr>
        <dsp:cNvPr id="0" name=""/>
        <dsp:cNvSpPr/>
      </dsp:nvSpPr>
      <dsp:spPr>
        <a:xfrm>
          <a:off x="0" y="4382703"/>
          <a:ext cx="7003777" cy="0"/>
        </a:xfrm>
        <a:prstGeom prst="line">
          <a:avLst/>
        </a:prstGeom>
        <a:solidFill>
          <a:schemeClr val="accent2">
            <a:hueOff val="9586696"/>
            <a:satOff val="31313"/>
            <a:lumOff val="-26666"/>
            <a:alphaOff val="0"/>
          </a:schemeClr>
        </a:solidFill>
        <a:ln w="12700" cap="flat" cmpd="sng" algn="ctr">
          <a:solidFill>
            <a:schemeClr val="accent2">
              <a:hueOff val="9586696"/>
              <a:satOff val="31313"/>
              <a:lumOff val="-266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75513-3835-B14C-8F13-7702F87F89D7}">
      <dsp:nvSpPr>
        <dsp:cNvPr id="0" name=""/>
        <dsp:cNvSpPr/>
      </dsp:nvSpPr>
      <dsp:spPr>
        <a:xfrm>
          <a:off x="0" y="4382703"/>
          <a:ext cx="7003777" cy="146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300" kern="1200" dirty="0">
            <a:solidFill>
              <a:schemeClr val="tx2"/>
            </a:solidFill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chemeClr val="tx2"/>
              </a:solidFill>
            </a:rPr>
            <a:t>Combinaison4 ACP + variable catégorielle</a:t>
          </a:r>
          <a:endParaRPr lang="fr-FR" sz="2300" kern="1200" dirty="0"/>
        </a:p>
      </dsp:txBody>
      <dsp:txXfrm>
        <a:off x="0" y="4382703"/>
        <a:ext cx="7003777" cy="1460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B146F-72AC-FA4A-8CB7-190B12539355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C9B9A-15FB-0B45-9A56-F68F53FBE8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17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combien de table dont il y a quel sont intéressant …</a:t>
            </a:r>
          </a:p>
          <a:p>
            <a:r>
              <a:rPr lang="fr-FR" dirty="0"/>
              <a:t>Faut changer le schéma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64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60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92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Vaut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66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Faut changer d’après ce que j’ai corrigé ci dessus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83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Faut prendre 4 ou 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593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 camembert </a:t>
            </a:r>
            <a:r>
              <a:rPr lang="fr-FR" dirty="0" err="1"/>
              <a:t>diretement</a:t>
            </a:r>
            <a:r>
              <a:rPr lang="fr-FR" dirty="0"/>
              <a:t> le nb </a:t>
            </a:r>
          </a:p>
          <a:p>
            <a:r>
              <a:rPr lang="fr-FR" dirty="0"/>
              <a:t>Faire attention nommage des </a:t>
            </a:r>
            <a:r>
              <a:rPr lang="fr-FR" dirty="0" err="1"/>
              <a:t>xlabel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5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 non,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805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Combien j’ai obtenu pour inertie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C9B9A-15FB-0B45-9A56-F68F53FBE8A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06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8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5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6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4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8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0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15" r:id="rId7"/>
    <p:sldLayoutId id="2147483816" r:id="rId8"/>
    <p:sldLayoutId id="2147483814" r:id="rId9"/>
    <p:sldLayoutId id="2147483823" r:id="rId10"/>
    <p:sldLayoutId id="21474838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1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FECA84E-1776-4B03-9261-CF74A291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43976" y="-43974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B4D9D0-A696-5EC0-8C5B-E1EFC4DF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153429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700">
                <a:solidFill>
                  <a:schemeClr val="tx2"/>
                </a:solidFill>
              </a:rPr>
              <a:t>Projet </a:t>
            </a:r>
            <a:r>
              <a:rPr lang="fr-FR" altLang="zh-CN" sz="3700">
                <a:solidFill>
                  <a:schemeClr val="tx2"/>
                </a:solidFill>
              </a:rPr>
              <a:t>5</a:t>
            </a:r>
            <a:r>
              <a:rPr lang="fr-FR" sz="3700">
                <a:solidFill>
                  <a:schemeClr val="tx2"/>
                </a:solidFill>
              </a:rPr>
              <a:t> – </a:t>
            </a:r>
            <a:br>
              <a:rPr lang="fr-FR" sz="3700">
                <a:solidFill>
                  <a:schemeClr val="tx2"/>
                </a:solidFill>
              </a:rPr>
            </a:br>
            <a:r>
              <a:rPr lang="fr-FR" sz="3700" i="0" u="none" strike="noStrike">
                <a:solidFill>
                  <a:schemeClr val="tx2"/>
                </a:solidFill>
                <a:effectLst/>
                <a:latin typeface="Inter"/>
              </a:rPr>
              <a:t>Segmentez des clients d'un site e-commerce</a:t>
            </a:r>
            <a:endParaRPr lang="fr-FR" sz="370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2EB6B3-8D12-5C60-914B-C3245C36F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1905001"/>
            <a:ext cx="8763001" cy="962442"/>
          </a:xfrm>
        </p:spPr>
        <p:txBody>
          <a:bodyPr anchor="t">
            <a:normAutofit/>
          </a:bodyPr>
          <a:lstStyle/>
          <a:p>
            <a:r>
              <a:rPr lang="fr-FR" sz="2200">
                <a:solidFill>
                  <a:schemeClr val="tx2"/>
                </a:solidFill>
              </a:rPr>
              <a:t>Parcours Data Scientist </a:t>
            </a:r>
          </a:p>
          <a:p>
            <a:endParaRPr lang="fr-FR" sz="2200">
              <a:solidFill>
                <a:schemeClr val="tx2"/>
              </a:solidFill>
            </a:endParaRPr>
          </a:p>
        </p:txBody>
      </p:sp>
      <p:pic>
        <p:nvPicPr>
          <p:cNvPr id="48" name="Picture 37">
            <a:extLst>
              <a:ext uri="{FF2B5EF4-FFF2-40B4-BE49-F238E27FC236}">
                <a16:creationId xmlns:a16="http://schemas.microsoft.com/office/drawing/2014/main" id="{2BFFF490-82EC-4000-BB36-A67FD39E3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CF8A01-B575-9D15-25A5-9B629283B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12" r="-2" b="15888"/>
          <a:stretch/>
        </p:blipFill>
        <p:spPr>
          <a:xfrm>
            <a:off x="619840" y="3003970"/>
            <a:ext cx="11084189" cy="385403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5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BE55D-020D-B00B-0775-64318B28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33400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Analyse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Exploratoire</a:t>
            </a:r>
            <a:r>
              <a:rPr lang="en-US" dirty="0">
                <a:solidFill>
                  <a:schemeClr val="tx2"/>
                </a:solidFill>
              </a:rPr>
              <a:t> – Feature </a:t>
            </a:r>
            <a:r>
              <a:rPr lang="en-US" dirty="0" err="1">
                <a:solidFill>
                  <a:schemeClr val="tx2"/>
                </a:solidFill>
              </a:rPr>
              <a:t>Enginnering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4CDA4A2-A790-74EE-846C-4605981D8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695" y="1793185"/>
            <a:ext cx="7339062" cy="16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82E64C-199C-DCA2-18DC-36E05349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415747" cy="5577934"/>
          </a:xfrm>
        </p:spPr>
        <p:txBody>
          <a:bodyPr>
            <a:normAutofit/>
          </a:bodyPr>
          <a:lstStyle/>
          <a:p>
            <a:r>
              <a:rPr lang="fr-FR" sz="3100" dirty="0"/>
              <a:t>Modélisation – essaie des différents combinaisons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8E38082-86D4-6092-95DD-83533D1CC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7335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818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69797E9-30BF-28C4-4E6E-27127545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  <a:t>1</a:t>
            </a:r>
            <a:br>
              <a:rPr lang="fr-FR" sz="4400" dirty="0">
                <a:solidFill>
                  <a:schemeClr val="tx2"/>
                </a:solidFill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3B981E-0BE0-ADCD-0D4B-9F9CBB4D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163" y="1570993"/>
            <a:ext cx="4633486" cy="157378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Méthode du coude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735591-62F8-5CE0-9658-EE653686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11" y="2423348"/>
            <a:ext cx="9109674" cy="4144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DE33CE-FE3D-C08E-ED60-3576DAAD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78" y="103542"/>
            <a:ext cx="5179237" cy="225958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  <a:t>1</a:t>
            </a:r>
            <a:br>
              <a:rPr lang="fr-FR" sz="4400" dirty="0">
                <a:solidFill>
                  <a:schemeClr val="tx2"/>
                </a:solidFill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384D6E-AB5E-52B3-7CFA-4E9CBB8F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3449" y="885193"/>
            <a:ext cx="5146083" cy="225958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Cluster 4 sélectionné</a:t>
            </a:r>
          </a:p>
          <a:p>
            <a:r>
              <a:rPr lang="fr-FR" sz="1800" dirty="0">
                <a:solidFill>
                  <a:schemeClr val="tx2"/>
                </a:solidFill>
              </a:rPr>
              <a:t>silhouette score : 0.47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F264FE5-4BE3-6358-06B7-51D53058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61" y="2135415"/>
            <a:ext cx="4662004" cy="456707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82F050EE-E9B8-5BB2-A107-C2EF23D54C79}"/>
              </a:ext>
            </a:extLst>
          </p:cNvPr>
          <p:cNvSpPr txBox="1"/>
          <p:nvPr/>
        </p:nvSpPr>
        <p:spPr>
          <a:xfrm>
            <a:off x="394313" y="6381757"/>
            <a:ext cx="254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Formes des segments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5DE170A-3B05-A082-2292-36279F9D8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723" y="2105493"/>
            <a:ext cx="6273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289423-C2A7-4826-6B2A-8966FAD9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  <a:t>1</a:t>
            </a:r>
            <a:br>
              <a:rPr lang="fr-FR" sz="4400" dirty="0">
                <a:solidFill>
                  <a:schemeClr val="tx2"/>
                </a:solidFill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46F42FDE-4D3E-D551-083E-65BAFA80A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6348" y="1859737"/>
            <a:ext cx="4424086" cy="4234676"/>
          </a:xfr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3306319-9511-E26F-3D64-437A9D09D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34" y="1858322"/>
            <a:ext cx="5935118" cy="40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7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D96417-D993-2865-CBE8-39541205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  <a:t>1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50C119C-A43A-91AA-5167-F6A6765EB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6353" y="2367725"/>
            <a:ext cx="6918929" cy="395884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57FF04B-56FB-FDC9-FDA1-2916444B1D2D}"/>
              </a:ext>
            </a:extLst>
          </p:cNvPr>
          <p:cNvSpPr txBox="1"/>
          <p:nvPr/>
        </p:nvSpPr>
        <p:spPr>
          <a:xfrm>
            <a:off x="7203570" y="2816344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Helvetica Neue" panose="02000503000000020004" pitchFamily="2" charset="0"/>
              </a:rPr>
              <a:t>Cluster 3(</a:t>
            </a:r>
            <a:r>
              <a:rPr lang="fr-FR" dirty="0" err="1">
                <a:solidFill>
                  <a:srgbClr val="000000"/>
                </a:solidFill>
                <a:latin typeface="Helvetica Neue" panose="02000503000000020004" pitchFamily="2" charset="0"/>
              </a:rPr>
              <a:t>platinum</a:t>
            </a:r>
            <a:r>
              <a:rPr lang="fr-FR" dirty="0">
                <a:solidFill>
                  <a:srgbClr val="000000"/>
                </a:solidFill>
                <a:latin typeface="Helvetica Neue" panose="02000503000000020004" pitchFamily="2" charset="0"/>
              </a:rPr>
              <a:t>): les client qui dépensent le plus  </a:t>
            </a:r>
          </a:p>
          <a:p>
            <a:endParaRPr lang="fr-FR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1 (gold) : les clients qui dépensent mais pas beaucoup</a:t>
            </a:r>
          </a:p>
          <a:p>
            <a:endParaRPr lang="fr-FR" dirty="0"/>
          </a:p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2 &amp; 0 (bronze &amp; silver): les clients perdus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716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D29966-A836-B230-3ABB-FF8C1308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dirty="0">
                <a:solidFill>
                  <a:schemeClr val="tx2"/>
                </a:solidFill>
                <a:highlight>
                  <a:srgbClr val="FFFF00"/>
                </a:highlight>
              </a:rPr>
              <a:t>3</a:t>
            </a:r>
            <a:b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</a:br>
            <a:r>
              <a:rPr lang="fr-FR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23" name="Espace réservé du contenu 22">
            <a:extLst>
              <a:ext uri="{FF2B5EF4-FFF2-40B4-BE49-F238E27FC236}">
                <a16:creationId xmlns:a16="http://schemas.microsoft.com/office/drawing/2014/main" id="{8A9E25DB-A020-E91D-DE8C-DADED18DF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10748" y="1535750"/>
            <a:ext cx="7522229" cy="5011332"/>
          </a:xfr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CF5D55D-0D64-2A78-2DEE-BDA9F681A66A}"/>
              </a:ext>
            </a:extLst>
          </p:cNvPr>
          <p:cNvSpPr txBox="1"/>
          <p:nvPr/>
        </p:nvSpPr>
        <p:spPr>
          <a:xfrm>
            <a:off x="9032978" y="3048000"/>
            <a:ext cx="315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Premier 4 composants expliquent près de 92% de la variance des données </a:t>
            </a:r>
          </a:p>
        </p:txBody>
      </p:sp>
    </p:spTree>
    <p:extLst>
      <p:ext uri="{BB962C8B-B14F-4D97-AF65-F5344CB8AC3E}">
        <p14:creationId xmlns:p14="http://schemas.microsoft.com/office/powerpoint/2010/main" val="20507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3133A1D-A9F5-3C49-7CFD-64438BF2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73"/>
            <a:ext cx="8731764" cy="225958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–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  <a:t>3 </a:t>
            </a:r>
            <a:br>
              <a:rPr lang="fr-FR" sz="4400" dirty="0">
                <a:solidFill>
                  <a:schemeClr val="tx2"/>
                </a:solidFill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33319D-B160-42EC-988E-F88B843C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016" y="2819399"/>
            <a:ext cx="7238948" cy="3293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C8526B-F819-DB1A-7EB5-90DEF6007F5E}"/>
              </a:ext>
            </a:extLst>
          </p:cNvPr>
          <p:cNvSpPr txBox="1"/>
          <p:nvPr/>
        </p:nvSpPr>
        <p:spPr>
          <a:xfrm>
            <a:off x="2220580" y="611352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Méthode du coude</a:t>
            </a:r>
          </a:p>
        </p:txBody>
      </p:sp>
    </p:spTree>
    <p:extLst>
      <p:ext uri="{BB962C8B-B14F-4D97-AF65-F5344CB8AC3E}">
        <p14:creationId xmlns:p14="http://schemas.microsoft.com/office/powerpoint/2010/main" val="201943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047BC4-7E6D-02F3-E0C7-A9D93489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111"/>
            <a:ext cx="5179237" cy="225958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dirty="0">
                <a:solidFill>
                  <a:schemeClr val="tx2"/>
                </a:solidFill>
                <a:highlight>
                  <a:srgbClr val="FFFF00"/>
                </a:highlight>
              </a:rPr>
              <a:t>3</a:t>
            </a:r>
            <a:b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577550-4034-9F43-2209-CA8667E0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878" y="1095161"/>
            <a:ext cx="5146083" cy="225958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Cluster 3 sélectionné</a:t>
            </a:r>
          </a:p>
          <a:p>
            <a:r>
              <a:rPr lang="fr-FR" sz="1800" dirty="0">
                <a:solidFill>
                  <a:schemeClr val="tx2"/>
                </a:solidFill>
              </a:rPr>
              <a:t>silhouette score : </a:t>
            </a:r>
            <a:r>
              <a:rPr lang="fr-FR" sz="1800" dirty="0">
                <a:solidFill>
                  <a:schemeClr val="tx2"/>
                </a:solidFill>
                <a:highlight>
                  <a:srgbClr val="FFFF00"/>
                </a:highlight>
              </a:rPr>
              <a:t>0.64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3F90C9E-4556-29A4-21A9-C3144321C5FA}"/>
              </a:ext>
            </a:extLst>
          </p:cNvPr>
          <p:cNvSpPr txBox="1"/>
          <p:nvPr/>
        </p:nvSpPr>
        <p:spPr>
          <a:xfrm>
            <a:off x="1244833" y="6401405"/>
            <a:ext cx="254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Formes des segments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6405FE3-9016-6A54-0BD8-DC6AD016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622" y="2224954"/>
            <a:ext cx="5636349" cy="407323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7F2B21-E55B-8FB7-59C0-FCE0DBC25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6" y="2093567"/>
            <a:ext cx="5486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308B07-B3B3-E49B-2E9A-347D7002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Modélisation - </a:t>
            </a:r>
            <a:r>
              <a:rPr lang="fr-FR" sz="4400" dirty="0">
                <a:solidFill>
                  <a:schemeClr val="tx2"/>
                </a:solidFill>
              </a:rPr>
              <a:t>combinaison </a:t>
            </a:r>
            <a: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  <a:t>3</a:t>
            </a:r>
            <a:br>
              <a:rPr lang="fr-FR" sz="4400" dirty="0">
                <a:solidFill>
                  <a:schemeClr val="tx2"/>
                </a:solidFill>
                <a:highlight>
                  <a:srgbClr val="FFFF00"/>
                </a:highlight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5BF22FC-43E9-E8FD-765F-E9023A11BEB4}"/>
              </a:ext>
            </a:extLst>
          </p:cNvPr>
          <p:cNvSpPr txBox="1"/>
          <p:nvPr/>
        </p:nvSpPr>
        <p:spPr>
          <a:xfrm>
            <a:off x="835153" y="2145396"/>
            <a:ext cx="362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clients par segments</a:t>
            </a:r>
          </a:p>
        </p:txBody>
      </p:sp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9419C52B-6835-92B3-05E8-A1920057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3135" y="2499902"/>
            <a:ext cx="4383666" cy="4195986"/>
          </a:xfr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4219857-584E-906B-0230-10EEDBE56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936" y="2077217"/>
            <a:ext cx="6654612" cy="45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5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A7422D-A7B9-8B72-227C-172746CD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fr-FR" sz="4100"/>
              <a:t>Sommaire 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57E93DE9-7BAE-387E-9A98-EC8F75EA0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93186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838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55765-C795-20B2-A1AB-636C49DA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5966" y="271706"/>
            <a:ext cx="9988166" cy="1752600"/>
          </a:xfrm>
        </p:spPr>
        <p:txBody>
          <a:bodyPr anchor="b">
            <a:normAutofit/>
          </a:bodyPr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Modélisation – combinaison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58D8827-A5BA-3C04-70CB-9369D7C80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7808" y="2410065"/>
            <a:ext cx="7447722" cy="429736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8A0C54-9A89-66D2-0226-5A2F581A3B12}"/>
              </a:ext>
            </a:extLst>
          </p:cNvPr>
          <p:cNvSpPr txBox="1"/>
          <p:nvPr/>
        </p:nvSpPr>
        <p:spPr>
          <a:xfrm>
            <a:off x="7818203" y="2367725"/>
            <a:ext cx="42274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0 (client perdu): sont des clients qui ne dépensent pas beaucoup et qui ne reviennent pas souvent</a:t>
            </a:r>
          </a:p>
          <a:p>
            <a:endParaRPr lang="fr-FR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1 (client potentiel) :sont des clients qui dépensent le plus , qui achètent le moindre produit , au niveau du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nb_paiement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et récence c'est moyen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2 (clien</a:t>
            </a:r>
            <a:r>
              <a:rPr lang="fr-FR" dirty="0">
                <a:solidFill>
                  <a:srgbClr val="000000"/>
                </a:solidFill>
                <a:latin typeface="Helvetica Neue" panose="02000503000000020004" pitchFamily="2" charset="0"/>
              </a:rPr>
              <a:t>t fidèle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): sont des clients qui dépensent moyennement, qui achètent le plus de produit, au niveau du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nb_paiement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et récence c'est moyen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7A2654-FC31-C9A3-6ED7-4E24E42ECFDD}"/>
              </a:ext>
            </a:extLst>
          </p:cNvPr>
          <p:cNvSpPr txBox="1"/>
          <p:nvPr/>
        </p:nvSpPr>
        <p:spPr>
          <a:xfrm>
            <a:off x="357808" y="1917478"/>
            <a:ext cx="100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PC1 = dépense/    PC2 = commande/produit/    PC3 = </a:t>
            </a:r>
            <a:r>
              <a:rPr lang="fr-FR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nb_paiement</a:t>
            </a:r>
            <a:r>
              <a:rPr lang="fr-FR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/    PC4 = récence</a:t>
            </a:r>
          </a:p>
        </p:txBody>
      </p:sp>
    </p:spTree>
    <p:extLst>
      <p:ext uri="{BB962C8B-B14F-4D97-AF65-F5344CB8AC3E}">
        <p14:creationId xmlns:p14="http://schemas.microsoft.com/office/powerpoint/2010/main" val="314955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D09FDD-57B1-E2A2-4275-158B72A6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403830"/>
            <a:ext cx="11807687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Modélisation</a:t>
            </a:r>
            <a:r>
              <a:rPr lang="en-US" dirty="0">
                <a:solidFill>
                  <a:schemeClr val="tx2"/>
                </a:solidFill>
              </a:rPr>
              <a:t> – CAH &amp; DBSCAN 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5D77A0-C205-5FBF-E5C2-235EFC250F94}"/>
              </a:ext>
            </a:extLst>
          </p:cNvPr>
          <p:cNvSpPr txBox="1"/>
          <p:nvPr/>
        </p:nvSpPr>
        <p:spPr>
          <a:xfrm>
            <a:off x="110590" y="2311408"/>
            <a:ext cx="3653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Silhouette Score: 0.45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57288D0-22F4-F0B9-F739-18B9752975A9}"/>
              </a:ext>
            </a:extLst>
          </p:cNvPr>
          <p:cNvSpPr txBox="1"/>
          <p:nvPr/>
        </p:nvSpPr>
        <p:spPr>
          <a:xfrm>
            <a:off x="6263961" y="2311407"/>
            <a:ext cx="325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Silhouette Score: 0.92</a:t>
            </a:r>
          </a:p>
        </p:txBody>
      </p:sp>
      <p:pic>
        <p:nvPicPr>
          <p:cNvPr id="32" name="Image 31" descr="Une image contenant texte, extérieur, capture d’écran&#10;&#10;Description générée automatiquement">
            <a:extLst>
              <a:ext uri="{FF2B5EF4-FFF2-40B4-BE49-F238E27FC236}">
                <a16:creationId xmlns:a16="http://schemas.microsoft.com/office/drawing/2014/main" id="{B742FED2-68B9-83A4-0ABF-F3403F5E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5" y="2736230"/>
            <a:ext cx="4817326" cy="2454806"/>
          </a:xfrm>
          <a:prstGeom prst="rect">
            <a:avLst/>
          </a:prstGeom>
        </p:spPr>
      </p:pic>
      <p:pic>
        <p:nvPicPr>
          <p:cNvPr id="36" name="Espace réservé du contenu 35" descr="Une image contenant texte, tennis, frappant, capture d’écran&#10;&#10;Description générée automatiquement">
            <a:extLst>
              <a:ext uri="{FF2B5EF4-FFF2-40B4-BE49-F238E27FC236}">
                <a16:creationId xmlns:a16="http://schemas.microsoft.com/office/drawing/2014/main" id="{076FD316-C069-D817-C54B-35DDDF530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4764" y="2736230"/>
            <a:ext cx="4693475" cy="1444146"/>
          </a:xfr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19608B21-2340-11F8-1F7A-4E50B08F4E42}"/>
              </a:ext>
            </a:extLst>
          </p:cNvPr>
          <p:cNvSpPr txBox="1"/>
          <p:nvPr/>
        </p:nvSpPr>
        <p:spPr>
          <a:xfrm>
            <a:off x="185530" y="1140377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Nb échantillon : 40% des données</a:t>
            </a:r>
          </a:p>
        </p:txBody>
      </p:sp>
    </p:spTree>
    <p:extLst>
      <p:ext uri="{BB962C8B-B14F-4D97-AF65-F5344CB8AC3E}">
        <p14:creationId xmlns:p14="http://schemas.microsoft.com/office/powerpoint/2010/main" val="375849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70ADBA1-AABB-5CE1-9EEE-E47CA8F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Contrat de maintenance 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5357B0D-86D0-9088-2CF7-ED09293F6DC4}"/>
              </a:ext>
            </a:extLst>
          </p:cNvPr>
          <p:cNvSpPr txBox="1"/>
          <p:nvPr/>
        </p:nvSpPr>
        <p:spPr>
          <a:xfrm>
            <a:off x="1513609" y="6298187"/>
            <a:ext cx="827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contrat de maintenance est défini pour tout les 3 mois selon le graphique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2591A22-DED2-EE92-847C-DF6F8BB3A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08948" y="1790660"/>
            <a:ext cx="10515600" cy="4113357"/>
          </a:xfrm>
        </p:spPr>
      </p:pic>
    </p:spTree>
    <p:extLst>
      <p:ext uri="{BB962C8B-B14F-4D97-AF65-F5344CB8AC3E}">
        <p14:creationId xmlns:p14="http://schemas.microsoft.com/office/powerpoint/2010/main" val="1316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2DBCD1-6789-F0F1-B140-69A44603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8" y="148996"/>
            <a:ext cx="8763000" cy="166457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Conclusion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2150E5D-F889-BAB5-B7F4-FEBE59E270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-3048" y="1288768"/>
            <a:ext cx="10036017" cy="5534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A travers de la partie </a:t>
            </a:r>
            <a:r>
              <a:rPr lang="fr-FR" sz="1600" dirty="0" err="1">
                <a:solidFill>
                  <a:schemeClr val="tx1"/>
                </a:solidFill>
              </a:rPr>
              <a:t>feature</a:t>
            </a:r>
            <a:r>
              <a:rPr lang="fr-FR" sz="1600" dirty="0">
                <a:solidFill>
                  <a:schemeClr val="tx1"/>
                </a:solidFill>
              </a:rPr>
              <a:t> engineering, nous avons pu obtenir le meilleur résultat avec les 4 premiers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composant de ACP</a:t>
            </a:r>
          </a:p>
          <a:p>
            <a:pPr marL="0" indent="0"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Suite aux essaies des différents modèles, le modèle K – </a:t>
            </a:r>
            <a:r>
              <a:rPr lang="fr-FR" sz="1600" dirty="0" err="1">
                <a:solidFill>
                  <a:schemeClr val="tx1"/>
                </a:solidFill>
              </a:rPr>
              <a:t>Means</a:t>
            </a:r>
            <a:r>
              <a:rPr lang="fr-FR" sz="1600" dirty="0">
                <a:solidFill>
                  <a:schemeClr val="tx1"/>
                </a:solidFill>
              </a:rPr>
              <a:t> a  obtenu un meilleur score de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     Silhouette</a:t>
            </a:r>
          </a:p>
          <a:p>
            <a:pPr marL="0" indent="0"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 3 segmentation clients sont été partitionné :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      Les clients avec un gros budget qui fréquentent moyennement (client potentiel)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      Les clients achètent le plus de produit qui fréquentent moyennement  (client fidèle)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     Les clients ponctuels (le moindre potentiel)</a:t>
            </a:r>
          </a:p>
          <a:p>
            <a:pPr marL="0" indent="0"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Après l’étude du contrat de maintenance avec une analyse de ARI, sur les données de 6 premiers mois 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    de 2017, nous prévoyons une mise à jour tout les 3 mois environ à partir du 7</a:t>
            </a:r>
            <a:r>
              <a:rPr lang="fr-FR" sz="1600" baseline="30000" dirty="0">
                <a:solidFill>
                  <a:schemeClr val="tx1"/>
                </a:solidFill>
              </a:rPr>
              <a:t>ème</a:t>
            </a:r>
            <a:r>
              <a:rPr lang="fr-FR" sz="1600" dirty="0">
                <a:solidFill>
                  <a:schemeClr val="tx1"/>
                </a:solidFill>
              </a:rPr>
              <a:t> mois . </a:t>
            </a:r>
          </a:p>
        </p:txBody>
      </p:sp>
    </p:spTree>
    <p:extLst>
      <p:ext uri="{BB962C8B-B14F-4D97-AF65-F5344CB8AC3E}">
        <p14:creationId xmlns:p14="http://schemas.microsoft.com/office/powerpoint/2010/main" val="101073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09A5EE-CFE6-7EAD-F347-FD887AFD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Introduction du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CBA5D1-1693-BBC3-F026-F5CEF7F1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tx2"/>
                </a:solidFill>
              </a:rPr>
              <a:t>En tant qu’un consultant dans la société brésilienne spécialisée dans les </a:t>
            </a:r>
            <a:r>
              <a:rPr lang="fr-FR" sz="2400" b="1" dirty="0">
                <a:solidFill>
                  <a:schemeClr val="tx2"/>
                </a:solidFill>
              </a:rPr>
              <a:t>solutions de vente </a:t>
            </a:r>
            <a:r>
              <a:rPr lang="fr-FR" sz="2400" dirty="0">
                <a:solidFill>
                  <a:schemeClr val="tx2"/>
                </a:solidFill>
              </a:rPr>
              <a:t>de </a:t>
            </a:r>
            <a:r>
              <a:rPr lang="fr-FR" sz="2400" b="1" dirty="0">
                <a:solidFill>
                  <a:schemeClr val="tx2"/>
                </a:solidFill>
              </a:rPr>
              <a:t>e- commerce </a:t>
            </a:r>
            <a:r>
              <a:rPr lang="fr-FR" sz="2400" dirty="0">
                <a:solidFill>
                  <a:schemeClr val="tx2"/>
                </a:solidFill>
              </a:rPr>
              <a:t>, les missions en charge sont suivants: </a:t>
            </a:r>
          </a:p>
          <a:p>
            <a:pPr marL="0" indent="0">
              <a:buNone/>
            </a:pPr>
            <a:endParaRPr lang="fr-FR" sz="2400" dirty="0">
              <a:solidFill>
                <a:schemeClr val="tx2"/>
              </a:solidFill>
            </a:endParaRPr>
          </a:p>
          <a:p>
            <a:pPr lvl="0"/>
            <a:r>
              <a:rPr lang="fr-FR" sz="2400" dirty="0">
                <a:solidFill>
                  <a:schemeClr val="tx2"/>
                </a:solidFill>
              </a:rPr>
              <a:t>Segmenter les clients</a:t>
            </a:r>
          </a:p>
          <a:p>
            <a:r>
              <a:rPr lang="fr-FR" sz="2400" dirty="0">
                <a:solidFill>
                  <a:schemeClr val="tx2"/>
                </a:solidFill>
              </a:rPr>
              <a:t>Comprendre les différents comportements des consommateurs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Proposer un contrat de maintenance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4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3393A4-50B3-0DB8-D6FA-0DA7B4DC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3" y="666007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Analyse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exploratoire</a:t>
            </a:r>
            <a:r>
              <a:rPr lang="en-US" dirty="0">
                <a:solidFill>
                  <a:schemeClr val="tx2"/>
                </a:solidFill>
              </a:rPr>
              <a:t> -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chemeClr val="tx2"/>
                </a:solidFill>
              </a:rPr>
              <a:t>schéma</a:t>
            </a:r>
            <a:r>
              <a:rPr lang="en-US" dirty="0">
                <a:solidFill>
                  <a:schemeClr val="tx2"/>
                </a:solidFill>
              </a:rPr>
              <a:t> des </a:t>
            </a:r>
            <a:r>
              <a:rPr lang="en-US" dirty="0" err="1">
                <a:solidFill>
                  <a:schemeClr val="tx2"/>
                </a:solidFill>
              </a:rPr>
              <a:t>données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6A929D-63C7-5423-CB6D-C4A072CD8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406" y="235676"/>
            <a:ext cx="5704098" cy="26297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B109563-39AE-060B-3498-665955C09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406" y="2995918"/>
            <a:ext cx="5675749" cy="4645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F45C0C0-FA21-8E80-A771-742272E73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686" y="3823320"/>
            <a:ext cx="7772400" cy="16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1F491198-AF87-4E71-AAD9-AE427363C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C2E1C05-3303-4DCD-9685-3BDE5AEF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8431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2E59A-66C6-4BE2-B3FB-D5DE585D2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0"/>
            <a:ext cx="12191999" cy="1833647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D5BE11-5655-2737-9708-24A09F55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9452"/>
            <a:ext cx="10750570" cy="15141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Analyse Exploratoire 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DB69AFD-C9F4-619E-304B-ABDE2469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739" y="1938278"/>
            <a:ext cx="8729735" cy="4802805"/>
          </a:xfrm>
        </p:spPr>
      </p:pic>
    </p:spTree>
    <p:extLst>
      <p:ext uri="{BB962C8B-B14F-4D97-AF65-F5344CB8AC3E}">
        <p14:creationId xmlns:p14="http://schemas.microsoft.com/office/powerpoint/2010/main" val="289947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1FAD88-447A-875B-C0E2-A1FAF336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847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Analyse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Exploratoire</a:t>
            </a:r>
            <a:r>
              <a:rPr lang="en-US" dirty="0">
                <a:solidFill>
                  <a:schemeClr val="tx2"/>
                </a:solidFill>
              </a:rPr>
              <a:t> –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Feature Engineering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842655-CCBF-2C05-1C32-EBDCBBA48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4047"/>
            <a:ext cx="3962399" cy="1810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tx2"/>
                </a:solidFill>
              </a:rPr>
              <a:t>Création</a:t>
            </a:r>
            <a:r>
              <a:rPr lang="en-US" sz="2200" dirty="0">
                <a:solidFill>
                  <a:schemeClr val="tx2"/>
                </a:solidFill>
              </a:rPr>
              <a:t> variables quantitative </a:t>
            </a:r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294C6FAD-1594-FB29-86AB-95D74A2A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91" y="509847"/>
            <a:ext cx="5901746" cy="491320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5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18B2AC-97D7-CC82-778F-B82B907F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chemeClr val="tx2"/>
                </a:solidFill>
              </a:rPr>
              <a:t>Analyse Exploratoire</a:t>
            </a: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11374D8-48F6-E947-4B10-9CBD06619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77062" y="1397317"/>
            <a:ext cx="5407206" cy="5226966"/>
          </a:xfrm>
        </p:spPr>
      </p:pic>
    </p:spTree>
    <p:extLst>
      <p:ext uri="{BB962C8B-B14F-4D97-AF65-F5344CB8AC3E}">
        <p14:creationId xmlns:p14="http://schemas.microsoft.com/office/powerpoint/2010/main" val="277229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A887A9-B326-8D8F-8E78-15700A87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fr-FR" dirty="0"/>
              <a:t>Analyse Exploratoire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280C26A-2CA0-3352-936C-A31B2D713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874" y="2606674"/>
            <a:ext cx="10794251" cy="340545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D7DD19-F0C9-A817-04AF-74AB1FE4B65B}"/>
              </a:ext>
            </a:extLst>
          </p:cNvPr>
          <p:cNvSpPr txBox="1"/>
          <p:nvPr/>
        </p:nvSpPr>
        <p:spPr>
          <a:xfrm>
            <a:off x="3352799" y="6202017"/>
            <a:ext cx="528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3% client qui ont passé qu’une seule commande  </a:t>
            </a:r>
          </a:p>
        </p:txBody>
      </p:sp>
    </p:spTree>
    <p:extLst>
      <p:ext uri="{BB962C8B-B14F-4D97-AF65-F5344CB8AC3E}">
        <p14:creationId xmlns:p14="http://schemas.microsoft.com/office/powerpoint/2010/main" val="391539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BE56B-DFF0-4948-83B7-D40B66737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CE62B5-EFAE-B23B-370C-166E353D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4071961"/>
            <a:ext cx="5996628" cy="2068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Analyse Exploratoire – 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Feature Enginnering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0B4316-304F-FE91-A968-0E810BA2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725" y="5393151"/>
            <a:ext cx="4293000" cy="7372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tx2"/>
                </a:solidFill>
              </a:rPr>
              <a:t>Création</a:t>
            </a:r>
            <a:r>
              <a:rPr lang="en-US" sz="2200" dirty="0">
                <a:solidFill>
                  <a:schemeClr val="tx2"/>
                </a:solidFill>
              </a:rPr>
              <a:t> variables </a:t>
            </a:r>
            <a:r>
              <a:rPr lang="en-US" sz="2200" dirty="0" err="1">
                <a:solidFill>
                  <a:schemeClr val="tx2"/>
                </a:solidFill>
              </a:rPr>
              <a:t>catégorielles</a:t>
            </a:r>
            <a:r>
              <a:rPr lang="en-US" sz="2200" dirty="0">
                <a:solidFill>
                  <a:schemeClr val="tx2"/>
                </a:solidFill>
              </a:rPr>
              <a:t>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80FB64-DCE9-4522-B219-46AD36DB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04D9BB-C5B4-4DB5-9217-B4CDBBE19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1" name="Image 10" descr="Une image contenant texte, frappant, signe, capture d’écran&#10;&#10;Description générée automatiquement">
            <a:extLst>
              <a:ext uri="{FF2B5EF4-FFF2-40B4-BE49-F238E27FC236}">
                <a16:creationId xmlns:a16="http://schemas.microsoft.com/office/drawing/2014/main" id="{8AFFD939-D2D9-3613-BE59-D059326C5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6" y="2772785"/>
            <a:ext cx="6142741" cy="851913"/>
          </a:xfrm>
          <a:prstGeom prst="rect">
            <a:avLst/>
          </a:prstGeom>
        </p:spPr>
      </p:pic>
      <p:pic>
        <p:nvPicPr>
          <p:cNvPr id="15" name="Image 14" descr="Une image contenant texte, capture d’écran, extérieur, bleu&#10;&#10;Description générée automatiquement">
            <a:extLst>
              <a:ext uri="{FF2B5EF4-FFF2-40B4-BE49-F238E27FC236}">
                <a16:creationId xmlns:a16="http://schemas.microsoft.com/office/drawing/2014/main" id="{6304C955-08F9-D7A2-9037-45C770439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581" y="1011832"/>
            <a:ext cx="4205850" cy="40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1377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17971</TotalTime>
  <Words>628</Words>
  <Application>Microsoft Macintosh PowerPoint</Application>
  <PresentationFormat>Grand écran</PresentationFormat>
  <Paragraphs>103</Paragraphs>
  <Slides>23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AvenirNext LT Pro Medium</vt:lpstr>
      <vt:lpstr>Inter</vt:lpstr>
      <vt:lpstr>Arial</vt:lpstr>
      <vt:lpstr>Avenir Next LT Pro</vt:lpstr>
      <vt:lpstr>Calibri</vt:lpstr>
      <vt:lpstr>Helvetica Neue</vt:lpstr>
      <vt:lpstr>BlockprintVTI</vt:lpstr>
      <vt:lpstr>Projet 5 –  Segmentez des clients d'un site e-commerce</vt:lpstr>
      <vt:lpstr>Sommaire </vt:lpstr>
      <vt:lpstr>Introduction du projet </vt:lpstr>
      <vt:lpstr>Analyse exploratoire - schéma des données</vt:lpstr>
      <vt:lpstr>Analyse Exploratoire </vt:lpstr>
      <vt:lpstr>Analyse Exploratoire –  Feature Engineering </vt:lpstr>
      <vt:lpstr>Analyse Exploratoire</vt:lpstr>
      <vt:lpstr>Analyse Exploratoire</vt:lpstr>
      <vt:lpstr>Analyse Exploratoire –  Feature Enginnering</vt:lpstr>
      <vt:lpstr>Analyse Exploratoire – Feature Enginnering </vt:lpstr>
      <vt:lpstr>Modélisation – essaie des différents combinaisons</vt:lpstr>
      <vt:lpstr>Modélisation - combinaison 1 </vt:lpstr>
      <vt:lpstr>Modélisation - Combinaison 1 </vt:lpstr>
      <vt:lpstr>Modélisation - combinaison 1 </vt:lpstr>
      <vt:lpstr>Modélisation - combinaison 1</vt:lpstr>
      <vt:lpstr>Modélisation - combinaison 3  </vt:lpstr>
      <vt:lpstr>Modélisation –  combinaison 3  </vt:lpstr>
      <vt:lpstr>Modélisation - combinaison 3 </vt:lpstr>
      <vt:lpstr>Modélisation - combinaison 3 </vt:lpstr>
      <vt:lpstr>Modélisation – combinaison 3</vt:lpstr>
      <vt:lpstr>Modélisation – CAH &amp; DBSCAN    </vt:lpstr>
      <vt:lpstr>Contrat de maintenance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5 –  Segmentez des clients d'un site e-commerce</dc:title>
  <dc:creator>Jing Lu</dc:creator>
  <cp:lastModifiedBy>Jing Lu</cp:lastModifiedBy>
  <cp:revision>33</cp:revision>
  <dcterms:created xsi:type="dcterms:W3CDTF">2022-10-26T05:25:45Z</dcterms:created>
  <dcterms:modified xsi:type="dcterms:W3CDTF">2022-11-10T01:55:14Z</dcterms:modified>
</cp:coreProperties>
</file>